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71" r:id="rId3"/>
    <p:sldId id="317" r:id="rId4"/>
    <p:sldId id="314" r:id="rId5"/>
    <p:sldId id="319" r:id="rId6"/>
    <p:sldId id="318" r:id="rId7"/>
    <p:sldId id="274" r:id="rId8"/>
    <p:sldId id="320" r:id="rId9"/>
    <p:sldId id="322" r:id="rId10"/>
    <p:sldId id="303" r:id="rId11"/>
    <p:sldId id="323" r:id="rId12"/>
    <p:sldId id="324" r:id="rId13"/>
    <p:sldId id="325" r:id="rId14"/>
    <p:sldId id="326" r:id="rId15"/>
    <p:sldId id="258" r:id="rId16"/>
    <p:sldId id="328" r:id="rId17"/>
    <p:sldId id="329" r:id="rId18"/>
    <p:sldId id="330" r:id="rId19"/>
    <p:sldId id="331" r:id="rId20"/>
    <p:sldId id="332" r:id="rId21"/>
    <p:sldId id="333" r:id="rId22"/>
    <p:sldId id="334" r:id="rId23"/>
    <p:sldId id="335" r:id="rId24"/>
    <p:sldId id="336" r:id="rId25"/>
    <p:sldId id="313" r:id="rId26"/>
    <p:sldId id="27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B59"/>
    <a:srgbClr val="FF3C37"/>
    <a:srgbClr val="159FDD"/>
    <a:srgbClr val="1286BA"/>
    <a:srgbClr val="138FC7"/>
    <a:srgbClr val="1181B3"/>
    <a:srgbClr val="584D5E"/>
    <a:srgbClr val="DDDCE2"/>
    <a:srgbClr val="B40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353" autoAdjust="0"/>
  </p:normalViewPr>
  <p:slideViewPr>
    <p:cSldViewPr snapToGrid="0">
      <p:cViewPr varScale="1">
        <p:scale>
          <a:sx n="74" d="100"/>
          <a:sy n="74" d="100"/>
        </p:scale>
        <p:origin x="-112" y="-896"/>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BCFF56-3F64-4027-8D93-4D43CCB44BFF}" type="datetimeFigureOut">
              <a:rPr lang="zh-CN" altLang="en-US" smtClean="0"/>
              <a:t>17/10/20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A0FFA5-1BA8-4110-A96A-63749EA03EBE}" type="slidenum">
              <a:rPr lang="zh-CN" altLang="en-US" smtClean="0"/>
              <a:t>‹#›</a:t>
            </a:fld>
            <a:endParaRPr lang="zh-CN" altLang="en-US"/>
          </a:p>
        </p:txBody>
      </p:sp>
    </p:spTree>
    <p:extLst>
      <p:ext uri="{BB962C8B-B14F-4D97-AF65-F5344CB8AC3E}">
        <p14:creationId xmlns:p14="http://schemas.microsoft.com/office/powerpoint/2010/main" val="4115408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02F78-EB2E-4E2F-814F-23438320A95C}" type="datetimeFigureOut">
              <a:rPr lang="zh-CN" altLang="en-US" smtClean="0"/>
              <a:t>17/10/20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00AB8-3ED4-4EE4-9BC8-476788F339EB}" type="slidenum">
              <a:rPr lang="zh-CN" altLang="en-US" smtClean="0"/>
              <a:t>‹#›</a:t>
            </a:fld>
            <a:endParaRPr lang="zh-CN" altLang="en-US"/>
          </a:p>
        </p:txBody>
      </p:sp>
    </p:spTree>
    <p:extLst>
      <p:ext uri="{BB962C8B-B14F-4D97-AF65-F5344CB8AC3E}">
        <p14:creationId xmlns:p14="http://schemas.microsoft.com/office/powerpoint/2010/main" val="381823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A00AB8-3ED4-4EE4-9BC8-476788F339EB}" type="slidenum">
              <a:rPr lang="zh-CN" altLang="en-US" smtClean="0"/>
              <a:t>1</a:t>
            </a:fld>
            <a:endParaRPr lang="zh-CN" altLang="en-US"/>
          </a:p>
        </p:txBody>
      </p:sp>
    </p:spTree>
    <p:extLst>
      <p:ext uri="{BB962C8B-B14F-4D97-AF65-F5344CB8AC3E}">
        <p14:creationId xmlns:p14="http://schemas.microsoft.com/office/powerpoint/2010/main" val="133042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4</a:t>
            </a:fld>
            <a:endParaRPr lang="zh-CN" altLang="en-US"/>
          </a:p>
        </p:txBody>
      </p:sp>
    </p:spTree>
    <p:extLst>
      <p:ext uri="{BB962C8B-B14F-4D97-AF65-F5344CB8AC3E}">
        <p14:creationId xmlns:p14="http://schemas.microsoft.com/office/powerpoint/2010/main" val="853563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5</a:t>
            </a:fld>
            <a:endParaRPr lang="zh-CN" altLang="en-US"/>
          </a:p>
        </p:txBody>
      </p:sp>
    </p:spTree>
    <p:extLst>
      <p:ext uri="{BB962C8B-B14F-4D97-AF65-F5344CB8AC3E}">
        <p14:creationId xmlns:p14="http://schemas.microsoft.com/office/powerpoint/2010/main" val="1243690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56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52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3908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75000"/>
            </a:schemeClr>
          </a:fgClr>
          <a:bgClr>
            <a:srgbClr val="DDDCE2"/>
          </a:bgClr>
        </a:patt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artisticBlur radius="50"/>
                    </a14:imgEffect>
                  </a14:imgLayer>
                </a14:imgProps>
              </a:ex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8" name="矩形 7"/>
          <p:cNvSpPr/>
          <p:nvPr userDrawn="1"/>
        </p:nvSpPr>
        <p:spPr>
          <a:xfrm>
            <a:off x="0" y="0"/>
            <a:ext cx="12193956" cy="685800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8297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gad.qq.com/article/detail/1355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hyperlink" Target="http://gad.qq.com/article/detail/1355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hyperlink" Target="http://gad.qq.com/article/detail/1355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 Id="rId3" Type="http://schemas.openxmlformats.org/officeDocument/2006/relationships/hyperlink" Target="http://gad.qq.com/article/detail/1355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34" name="矩形 32"/>
          <p:cNvSpPr/>
          <p:nvPr/>
        </p:nvSpPr>
        <p:spPr>
          <a:xfrm>
            <a:off x="6535691" y="5866261"/>
            <a:ext cx="4761791" cy="946150"/>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 name="connsiteX0" fmla="*/ 372862 w 3643667"/>
              <a:gd name="connsiteY0" fmla="*/ 71022 h 1305048"/>
              <a:gd name="connsiteX1" fmla="*/ 3643667 w 3643667"/>
              <a:gd name="connsiteY1" fmla="*/ 0 h 1305048"/>
              <a:gd name="connsiteX2" fmla="*/ 2702634 w 3643667"/>
              <a:gd name="connsiteY2" fmla="*/ 1020962 h 1305048"/>
              <a:gd name="connsiteX3" fmla="*/ 0 w 3643667"/>
              <a:gd name="connsiteY3" fmla="*/ 1305048 h 1305048"/>
              <a:gd name="connsiteX4" fmla="*/ 372862 w 3643667"/>
              <a:gd name="connsiteY4" fmla="*/ 71022 h 1305048"/>
              <a:gd name="connsiteX0" fmla="*/ 745724 w 3643667"/>
              <a:gd name="connsiteY0" fmla="*/ 124288 h 1305048"/>
              <a:gd name="connsiteX1" fmla="*/ 3643667 w 3643667"/>
              <a:gd name="connsiteY1" fmla="*/ 0 h 1305048"/>
              <a:gd name="connsiteX2" fmla="*/ 2702634 w 3643667"/>
              <a:gd name="connsiteY2" fmla="*/ 1020962 h 1305048"/>
              <a:gd name="connsiteX3" fmla="*/ 0 w 3643667"/>
              <a:gd name="connsiteY3" fmla="*/ 1305048 h 1305048"/>
              <a:gd name="connsiteX4" fmla="*/ 745724 w 3643667"/>
              <a:gd name="connsiteY4" fmla="*/ 124288 h 1305048"/>
              <a:gd name="connsiteX0" fmla="*/ 816745 w 3643667"/>
              <a:gd name="connsiteY0" fmla="*/ 213065 h 1305048"/>
              <a:gd name="connsiteX1" fmla="*/ 3643667 w 3643667"/>
              <a:gd name="connsiteY1" fmla="*/ 0 h 1305048"/>
              <a:gd name="connsiteX2" fmla="*/ 2702634 w 3643667"/>
              <a:gd name="connsiteY2" fmla="*/ 1020962 h 1305048"/>
              <a:gd name="connsiteX3" fmla="*/ 0 w 3643667"/>
              <a:gd name="connsiteY3" fmla="*/ 1305048 h 1305048"/>
              <a:gd name="connsiteX4" fmla="*/ 816745 w 3643667"/>
              <a:gd name="connsiteY4" fmla="*/ 213065 h 1305048"/>
              <a:gd name="connsiteX0" fmla="*/ 994299 w 3643667"/>
              <a:gd name="connsiteY0" fmla="*/ 204187 h 1305048"/>
              <a:gd name="connsiteX1" fmla="*/ 3643667 w 3643667"/>
              <a:gd name="connsiteY1" fmla="*/ 0 h 1305048"/>
              <a:gd name="connsiteX2" fmla="*/ 2702634 w 3643667"/>
              <a:gd name="connsiteY2" fmla="*/ 1020962 h 1305048"/>
              <a:gd name="connsiteX3" fmla="*/ 0 w 3643667"/>
              <a:gd name="connsiteY3" fmla="*/ 1305048 h 1305048"/>
              <a:gd name="connsiteX4" fmla="*/ 994299 w 3643667"/>
              <a:gd name="connsiteY4" fmla="*/ 204187 h 1305048"/>
              <a:gd name="connsiteX0" fmla="*/ 994299 w 3723566"/>
              <a:gd name="connsiteY0" fmla="*/ 292964 h 1393825"/>
              <a:gd name="connsiteX1" fmla="*/ 3723566 w 3723566"/>
              <a:gd name="connsiteY1" fmla="*/ 0 h 1393825"/>
              <a:gd name="connsiteX2" fmla="*/ 2702634 w 3723566"/>
              <a:gd name="connsiteY2" fmla="*/ 1109739 h 1393825"/>
              <a:gd name="connsiteX3" fmla="*/ 0 w 3723566"/>
              <a:gd name="connsiteY3" fmla="*/ 1393825 h 1393825"/>
              <a:gd name="connsiteX4" fmla="*/ 994299 w 3723566"/>
              <a:gd name="connsiteY4" fmla="*/ 292964 h 1393825"/>
              <a:gd name="connsiteX0" fmla="*/ 3308874 w 6038141"/>
              <a:gd name="connsiteY0" fmla="*/ 292964 h 1109739"/>
              <a:gd name="connsiteX1" fmla="*/ 6038141 w 6038141"/>
              <a:gd name="connsiteY1" fmla="*/ 0 h 1109739"/>
              <a:gd name="connsiteX2" fmla="*/ 5017209 w 6038141"/>
              <a:gd name="connsiteY2" fmla="*/ 1109739 h 1109739"/>
              <a:gd name="connsiteX3" fmla="*/ 0 w 6038141"/>
              <a:gd name="connsiteY3" fmla="*/ 965200 h 1109739"/>
              <a:gd name="connsiteX4" fmla="*/ 3308874 w 6038141"/>
              <a:gd name="connsiteY4" fmla="*/ 292964 h 1109739"/>
              <a:gd name="connsiteX0" fmla="*/ 3308874 w 6038141"/>
              <a:gd name="connsiteY0" fmla="*/ 292964 h 965200"/>
              <a:gd name="connsiteX1" fmla="*/ 6038141 w 6038141"/>
              <a:gd name="connsiteY1" fmla="*/ 0 h 965200"/>
              <a:gd name="connsiteX2" fmla="*/ 0 w 6038141"/>
              <a:gd name="connsiteY2" fmla="*/ 965200 h 965200"/>
              <a:gd name="connsiteX3" fmla="*/ 3308874 w 6038141"/>
              <a:gd name="connsiteY3" fmla="*/ 292964 h 965200"/>
              <a:gd name="connsiteX0" fmla="*/ 2032524 w 4761791"/>
              <a:gd name="connsiteY0" fmla="*/ 292964 h 946150"/>
              <a:gd name="connsiteX1" fmla="*/ 4761791 w 4761791"/>
              <a:gd name="connsiteY1" fmla="*/ 0 h 946150"/>
              <a:gd name="connsiteX2" fmla="*/ 0 w 4761791"/>
              <a:gd name="connsiteY2" fmla="*/ 946150 h 946150"/>
              <a:gd name="connsiteX3" fmla="*/ 2032524 w 4761791"/>
              <a:gd name="connsiteY3" fmla="*/ 292964 h 946150"/>
            </a:gdLst>
            <a:ahLst/>
            <a:cxnLst>
              <a:cxn ang="0">
                <a:pos x="connsiteX0" y="connsiteY0"/>
              </a:cxn>
              <a:cxn ang="0">
                <a:pos x="connsiteX1" y="connsiteY1"/>
              </a:cxn>
              <a:cxn ang="0">
                <a:pos x="connsiteX2" y="connsiteY2"/>
              </a:cxn>
              <a:cxn ang="0">
                <a:pos x="connsiteX3" y="connsiteY3"/>
              </a:cxn>
            </a:cxnLst>
            <a:rect l="l" t="t" r="r" b="b"/>
            <a:pathLst>
              <a:path w="4761791" h="946150">
                <a:moveTo>
                  <a:pt x="2032524" y="292964"/>
                </a:moveTo>
                <a:lnTo>
                  <a:pt x="4761791" y="0"/>
                </a:lnTo>
                <a:lnTo>
                  <a:pt x="0" y="946150"/>
                </a:lnTo>
                <a:lnTo>
                  <a:pt x="2032524" y="292964"/>
                </a:lnTo>
                <a:close/>
              </a:path>
            </a:pathLst>
          </a:cu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949700" y="1466850"/>
            <a:ext cx="8242300" cy="3400425"/>
          </a:xfrm>
          <a:prstGeom prst="rect">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194800" y="1466850"/>
            <a:ext cx="2995244" cy="3400425"/>
          </a:xfrm>
          <a:prstGeom prst="rect">
            <a:avLst/>
          </a:prstGeom>
          <a:solidFill>
            <a:srgbClr val="118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79643" y="2931942"/>
            <a:ext cx="4790331" cy="707886"/>
          </a:xfrm>
          <a:prstGeom prst="rect">
            <a:avLst/>
          </a:prstGeom>
          <a:noFill/>
        </p:spPr>
        <p:txBody>
          <a:bodyPr wrap="square" rtlCol="0">
            <a:spAutoFit/>
          </a:bodyPr>
          <a:lstStyle/>
          <a:p>
            <a:pPr algn="dist"/>
            <a:r>
              <a:rPr lang="zh-CN" altLang="en-US" sz="4000" dirty="0">
                <a:solidFill>
                  <a:schemeClr val="bg1"/>
                </a:solidFill>
                <a:latin typeface="华康俪金黑W8(P)" panose="020B0800000000000000" pitchFamily="34" charset="-122"/>
                <a:ea typeface="华康俪金黑W8(P)" panose="020B0800000000000000" pitchFamily="34" charset="-122"/>
              </a:rPr>
              <a:t>五组</a:t>
            </a:r>
            <a:r>
              <a:rPr lang="zh-CN" altLang="en-US" sz="4000" dirty="0" smtClean="0">
                <a:solidFill>
                  <a:schemeClr val="bg1"/>
                </a:solidFill>
                <a:latin typeface="华康俪金黑W8(P)" panose="020B0800000000000000" pitchFamily="34" charset="-122"/>
                <a:ea typeface="华康俪金黑W8(P)" panose="020B0800000000000000" pitchFamily="34" charset="-122"/>
              </a:rPr>
              <a:t>第四周</a:t>
            </a:r>
            <a:r>
              <a:rPr lang="zh-CN" altLang="en-US" sz="4000" dirty="0">
                <a:solidFill>
                  <a:schemeClr val="bg1"/>
                </a:solidFill>
                <a:latin typeface="华康俪金黑W8(P)" panose="020B0800000000000000" pitchFamily="34" charset="-122"/>
                <a:ea typeface="华康俪金黑W8(P)" panose="020B0800000000000000" pitchFamily="34" charset="-122"/>
              </a:rPr>
              <a:t>小组汇报</a:t>
            </a:r>
          </a:p>
        </p:txBody>
      </p:sp>
      <p:sp>
        <p:nvSpPr>
          <p:cNvPr id="26" name="TextBox 34"/>
          <p:cNvSpPr txBox="1"/>
          <p:nvPr/>
        </p:nvSpPr>
        <p:spPr>
          <a:xfrm>
            <a:off x="10261982" y="2159539"/>
            <a:ext cx="1396618" cy="461665"/>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第五组</a:t>
            </a:r>
            <a:endParaRPr lang="zh-CN" altLang="en-US" sz="1800" dirty="0">
              <a:solidFill>
                <a:schemeClr val="bg1"/>
              </a:solidFill>
              <a:latin typeface="华文细黑" panose="02010600040101010101" pitchFamily="2" charset="-122"/>
              <a:ea typeface="华文细黑" panose="02010600040101010101" pitchFamily="2" charset="-122"/>
            </a:endParaRPr>
          </a:p>
        </p:txBody>
      </p:sp>
      <p:sp>
        <p:nvSpPr>
          <p:cNvPr id="27" name="TextBox 34"/>
          <p:cNvSpPr txBox="1"/>
          <p:nvPr/>
        </p:nvSpPr>
        <p:spPr>
          <a:xfrm>
            <a:off x="10245641" y="2820911"/>
            <a:ext cx="1396618" cy="1938992"/>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支良</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孙羽茜</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a:solidFill>
                  <a:schemeClr val="bg1"/>
                </a:solidFill>
                <a:latin typeface="华文细黑" panose="02010600040101010101" pitchFamily="2" charset="-122"/>
                <a:ea typeface="华文细黑" panose="02010600040101010101" pitchFamily="2" charset="-122"/>
              </a:rPr>
              <a:t>姜</a:t>
            </a:r>
            <a:r>
              <a:rPr lang="zh-CN" altLang="en-US" sz="2400" b="1" dirty="0" smtClean="0">
                <a:solidFill>
                  <a:schemeClr val="bg1"/>
                </a:solidFill>
                <a:latin typeface="华文细黑" panose="02010600040101010101" pitchFamily="2" charset="-122"/>
                <a:ea typeface="华文细黑" panose="02010600040101010101" pitchFamily="2" charset="-122"/>
              </a:rPr>
              <a:t>春晓</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谭淞耀</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a:solidFill>
                  <a:schemeClr val="bg1"/>
                </a:solidFill>
                <a:latin typeface="华文细黑" panose="02010600040101010101" pitchFamily="2" charset="-122"/>
                <a:ea typeface="华文细黑" panose="02010600040101010101" pitchFamily="2" charset="-122"/>
              </a:rPr>
              <a:t>李</a:t>
            </a:r>
            <a:r>
              <a:rPr lang="zh-CN" altLang="en-US" sz="2400" b="1" dirty="0" smtClean="0">
                <a:solidFill>
                  <a:schemeClr val="bg1"/>
                </a:solidFill>
                <a:latin typeface="华文细黑" panose="02010600040101010101" pitchFamily="2" charset="-122"/>
                <a:ea typeface="华文细黑" panose="02010600040101010101" pitchFamily="2" charset="-122"/>
              </a:rPr>
              <a:t>瑞琪</a:t>
            </a:r>
            <a:endParaRPr lang="zh-CN" altLang="en-US" sz="1800" dirty="0">
              <a:solidFill>
                <a:schemeClr val="bg1"/>
              </a:solidFill>
              <a:latin typeface="华文细黑" panose="02010600040101010101" pitchFamily="2" charset="-122"/>
              <a:ea typeface="华文细黑" panose="02010600040101010101" pitchFamily="2" charset="-122"/>
            </a:endParaRPr>
          </a:p>
        </p:txBody>
      </p:sp>
      <p:cxnSp>
        <p:nvCxnSpPr>
          <p:cNvPr id="30" name="直接连接符 29"/>
          <p:cNvCxnSpPr/>
          <p:nvPr/>
        </p:nvCxnSpPr>
        <p:spPr>
          <a:xfrm>
            <a:off x="4305300" y="2717257"/>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305300" y="3790407"/>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949700" y="4867275"/>
            <a:ext cx="8242300" cy="1305048"/>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1305048">
                <a:moveTo>
                  <a:pt x="0" y="0"/>
                </a:moveTo>
                <a:lnTo>
                  <a:pt x="8242300" y="0"/>
                </a:lnTo>
                <a:lnTo>
                  <a:pt x="7301267" y="1020962"/>
                </a:lnTo>
                <a:lnTo>
                  <a:pt x="4598633" y="1305048"/>
                </a:lnTo>
                <a:lnTo>
                  <a:pt x="0" y="0"/>
                </a:lnTo>
                <a:close/>
              </a:path>
            </a:pathLst>
          </a:custGeom>
          <a:solidFill>
            <a:srgbClr val="12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9490030" y="2225614"/>
            <a:ext cx="655271" cy="606514"/>
            <a:chOff x="385338" y="2302387"/>
            <a:chExt cx="995227" cy="921175"/>
          </a:xfrm>
        </p:grpSpPr>
        <p:sp>
          <p:nvSpPr>
            <p:cNvPr id="2" name="菱形 1"/>
            <p:cNvSpPr/>
            <p:nvPr/>
          </p:nvSpPr>
          <p:spPr>
            <a:xfrm>
              <a:off x="403412" y="2492188"/>
              <a:ext cx="977153" cy="355553"/>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94447" y="2669965"/>
              <a:ext cx="0" cy="3332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28918"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37130"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8081288">
              <a:off x="406190" y="2281535"/>
              <a:ext cx="921175" cy="962880"/>
            </a:xfrm>
            <a:prstGeom prst="arc">
              <a:avLst>
                <a:gd name="adj1" fmla="val 15943526"/>
                <a:gd name="adj2" fmla="val 23334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p:cNvGrpSpPr/>
          <p:nvPr/>
        </p:nvGrpSpPr>
        <p:grpSpPr>
          <a:xfrm>
            <a:off x="9400431" y="3639828"/>
            <a:ext cx="813169" cy="555009"/>
            <a:chOff x="-1129498" y="1162050"/>
            <a:chExt cx="1400826" cy="956101"/>
          </a:xfrm>
        </p:grpSpPr>
        <p:sp>
          <p:nvSpPr>
            <p:cNvPr id="22" name="椭圆 21"/>
            <p:cNvSpPr/>
            <p:nvPr/>
          </p:nvSpPr>
          <p:spPr>
            <a:xfrm>
              <a:off x="-590550" y="1162050"/>
              <a:ext cx="533400" cy="533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893604" y="1734909"/>
              <a:ext cx="1164932" cy="383242"/>
            </a:xfrm>
            <a:custGeom>
              <a:avLst/>
              <a:gdLst>
                <a:gd name="connsiteX0" fmla="*/ 582466 w 1164932"/>
                <a:gd name="connsiteY0" fmla="*/ 0 h 383242"/>
                <a:gd name="connsiteX1" fmla="*/ 1128199 w 1164932"/>
                <a:gd name="connsiteY1" fmla="*/ 310762 h 383242"/>
                <a:gd name="connsiteX2" fmla="*/ 1164932 w 1164932"/>
                <a:gd name="connsiteY2" fmla="*/ 383242 h 383242"/>
                <a:gd name="connsiteX3" fmla="*/ 0 w 1164932"/>
                <a:gd name="connsiteY3" fmla="*/ 383242 h 383242"/>
                <a:gd name="connsiteX4" fmla="*/ 36733 w 1164932"/>
                <a:gd name="connsiteY4" fmla="*/ 310762 h 383242"/>
                <a:gd name="connsiteX5" fmla="*/ 582466 w 1164932"/>
                <a:gd name="connsiteY5" fmla="*/ 0 h 3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4932" h="383242">
                  <a:moveTo>
                    <a:pt x="582466" y="0"/>
                  </a:moveTo>
                  <a:cubicBezTo>
                    <a:pt x="809639" y="0"/>
                    <a:pt x="1009928" y="123270"/>
                    <a:pt x="1128199" y="310762"/>
                  </a:cubicBezTo>
                  <a:lnTo>
                    <a:pt x="1164932" y="383242"/>
                  </a:lnTo>
                  <a:lnTo>
                    <a:pt x="0" y="383242"/>
                  </a:lnTo>
                  <a:lnTo>
                    <a:pt x="36733" y="310762"/>
                  </a:lnTo>
                  <a:cubicBezTo>
                    <a:pt x="155004" y="123270"/>
                    <a:pt x="355294" y="0"/>
                    <a:pt x="5824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1129498" y="1191984"/>
              <a:ext cx="428625" cy="714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53110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技术标准</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bwMode="auto">
          <a:xfrm>
            <a:off x="6006968" y="1443947"/>
            <a:ext cx="5797030" cy="4562434"/>
          </a:xfrm>
          <a:prstGeom prst="rect">
            <a:avLst/>
          </a:prstGeom>
          <a:noFill/>
          <a:ln>
            <a:noFill/>
          </a:ln>
        </p:spPr>
      </p:pic>
      <p:sp>
        <p:nvSpPr>
          <p:cNvPr id="13" name="文本框 12"/>
          <p:cNvSpPr txBox="1"/>
          <p:nvPr/>
        </p:nvSpPr>
        <p:spPr>
          <a:xfrm>
            <a:off x="973669" y="1871644"/>
            <a:ext cx="4521875" cy="3785652"/>
          </a:xfrm>
          <a:prstGeom prst="rect">
            <a:avLst/>
          </a:prstGeom>
          <a:noFill/>
        </p:spPr>
        <p:txBody>
          <a:bodyPr wrap="square" rtlCol="0">
            <a:spAutoFit/>
          </a:bodyPr>
          <a:lstStyle/>
          <a:p>
            <a:r>
              <a:rPr lang="zh-CN" altLang="en-US" sz="2000" dirty="0">
                <a:solidFill>
                  <a:schemeClr val="bg1"/>
                </a:solidFill>
              </a:rPr>
              <a:t>移动性：增强现实要具有打电话功能以及不在</a:t>
            </a:r>
            <a:r>
              <a:rPr lang="en-US" altLang="zh-CN" sz="2000" dirty="0">
                <a:solidFill>
                  <a:schemeClr val="bg1"/>
                </a:solidFill>
              </a:rPr>
              <a:t>Wi-Fi</a:t>
            </a:r>
            <a:r>
              <a:rPr lang="zh-CN" altLang="en-US" sz="2000" dirty="0">
                <a:solidFill>
                  <a:schemeClr val="bg1"/>
                </a:solidFill>
              </a:rPr>
              <a:t>范围内也能浏览的能力，因此最佳的增强现实电池要能坚持</a:t>
            </a:r>
            <a:r>
              <a:rPr lang="en-US" altLang="zh-CN" sz="2000" dirty="0">
                <a:solidFill>
                  <a:schemeClr val="bg1"/>
                </a:solidFill>
              </a:rPr>
              <a:t>12</a:t>
            </a:r>
            <a:r>
              <a:rPr lang="zh-CN" altLang="en-US" sz="2000" dirty="0">
                <a:solidFill>
                  <a:schemeClr val="bg1"/>
                </a:solidFill>
              </a:rPr>
              <a:t>小时，具备</a:t>
            </a:r>
            <a:r>
              <a:rPr lang="en-US" altLang="zh-CN" sz="2000" dirty="0">
                <a:solidFill>
                  <a:schemeClr val="bg1"/>
                </a:solidFill>
              </a:rPr>
              <a:t>4G</a:t>
            </a:r>
            <a:r>
              <a:rPr lang="zh-CN" altLang="en-US" sz="2000" dirty="0">
                <a:solidFill>
                  <a:schemeClr val="bg1"/>
                </a:solidFill>
              </a:rPr>
              <a:t>无线数据和语音连接功能。 </a:t>
            </a:r>
            <a:endParaRPr lang="en-US" altLang="zh-CN" sz="2000" dirty="0" smtClean="0">
              <a:solidFill>
                <a:schemeClr val="bg1"/>
              </a:solidFill>
            </a:endParaRPr>
          </a:p>
          <a:p>
            <a:endParaRPr lang="zh-CN" altLang="en-US" sz="2000" dirty="0">
              <a:solidFill>
                <a:schemeClr val="bg1"/>
              </a:solidFill>
            </a:endParaRPr>
          </a:p>
          <a:p>
            <a:r>
              <a:rPr lang="zh-CN" altLang="en-US" sz="2000" dirty="0">
                <a:solidFill>
                  <a:schemeClr val="bg1"/>
                </a:solidFill>
              </a:rPr>
              <a:t>视觉：更广阔的视野和更高的分辨率能提供更好的增强现实体验，最佳的</a:t>
            </a:r>
            <a:r>
              <a:rPr lang="en-US" altLang="zh-CN" sz="2000" dirty="0">
                <a:solidFill>
                  <a:schemeClr val="bg1"/>
                </a:solidFill>
              </a:rPr>
              <a:t>65°</a:t>
            </a:r>
            <a:r>
              <a:rPr lang="zh-CN" altLang="en-US" sz="2000" dirty="0">
                <a:solidFill>
                  <a:schemeClr val="bg1"/>
                </a:solidFill>
              </a:rPr>
              <a:t>对角线视野和</a:t>
            </a:r>
            <a:r>
              <a:rPr lang="en-US" altLang="zh-CN" sz="2000" dirty="0">
                <a:solidFill>
                  <a:schemeClr val="bg1"/>
                </a:solidFill>
              </a:rPr>
              <a:t>1280 x 1720</a:t>
            </a:r>
            <a:r>
              <a:rPr lang="zh-CN" altLang="en-US" sz="2000" dirty="0">
                <a:solidFill>
                  <a:schemeClr val="bg1"/>
                </a:solidFill>
              </a:rPr>
              <a:t>像素显示器能满足和平板相似的移动计算和娱乐需要。但是增强现实还没有实现沉浸式混合现实。 </a:t>
            </a:r>
          </a:p>
        </p:txBody>
      </p:sp>
    </p:spTree>
    <p:extLst>
      <p:ext uri="{BB962C8B-B14F-4D97-AF65-F5344CB8AC3E}">
        <p14:creationId xmlns:p14="http://schemas.microsoft.com/office/powerpoint/2010/main" val="32344057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技术标准</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bwMode="auto">
          <a:xfrm>
            <a:off x="6569845" y="1564075"/>
            <a:ext cx="5199828" cy="3899871"/>
          </a:xfrm>
          <a:prstGeom prst="rect">
            <a:avLst/>
          </a:prstGeom>
          <a:noFill/>
          <a:ln>
            <a:noFill/>
          </a:ln>
        </p:spPr>
      </p:pic>
      <p:sp>
        <p:nvSpPr>
          <p:cNvPr id="13" name="文本框 12"/>
          <p:cNvSpPr txBox="1"/>
          <p:nvPr/>
        </p:nvSpPr>
        <p:spPr>
          <a:xfrm>
            <a:off x="781277" y="1466189"/>
            <a:ext cx="5107091" cy="4401205"/>
          </a:xfrm>
          <a:prstGeom prst="rect">
            <a:avLst/>
          </a:prstGeom>
          <a:noFill/>
        </p:spPr>
        <p:txBody>
          <a:bodyPr wrap="square" rtlCol="0">
            <a:spAutoFit/>
          </a:bodyPr>
          <a:lstStyle/>
          <a:p>
            <a:r>
              <a:rPr lang="zh-CN" altLang="en-US" sz="2000" dirty="0">
                <a:solidFill>
                  <a:schemeClr val="bg1"/>
                </a:solidFill>
              </a:rPr>
              <a:t>沉浸性：优良的位置追踪和较低的抖动更能让用户有真实感，最佳增强现实系统能在无需追踪的前提下实现这些</a:t>
            </a:r>
            <a:r>
              <a:rPr lang="zh-CN" altLang="en-US" sz="2000" dirty="0" smtClean="0">
                <a:solidFill>
                  <a:schemeClr val="bg1"/>
                </a:solidFill>
              </a:rPr>
              <a:t>。</a:t>
            </a:r>
            <a:endParaRPr lang="en-US" altLang="zh-CN" sz="2000" dirty="0" smtClean="0">
              <a:solidFill>
                <a:schemeClr val="bg1"/>
              </a:solidFill>
            </a:endParaRPr>
          </a:p>
          <a:p>
            <a:r>
              <a:rPr lang="zh-CN" altLang="en-US" sz="2000" dirty="0" smtClean="0">
                <a:solidFill>
                  <a:schemeClr val="bg1"/>
                </a:solidFill>
              </a:rPr>
              <a:t> </a:t>
            </a:r>
            <a:endParaRPr lang="zh-CN" altLang="en-US" sz="2000" dirty="0">
              <a:solidFill>
                <a:schemeClr val="bg1"/>
              </a:solidFill>
            </a:endParaRPr>
          </a:p>
          <a:p>
            <a:r>
              <a:rPr lang="zh-CN" altLang="en-US" sz="2000" dirty="0">
                <a:solidFill>
                  <a:schemeClr val="bg1"/>
                </a:solidFill>
              </a:rPr>
              <a:t>实用性：增强现实是一种通用计算设备，因此和</a:t>
            </a:r>
            <a:r>
              <a:rPr lang="en-US" altLang="zh-CN" sz="2000" dirty="0">
                <a:solidFill>
                  <a:schemeClr val="bg1"/>
                </a:solidFill>
              </a:rPr>
              <a:t>PC</a:t>
            </a:r>
            <a:r>
              <a:rPr lang="zh-CN" altLang="en-US" sz="2000" dirty="0">
                <a:solidFill>
                  <a:schemeClr val="bg1"/>
                </a:solidFill>
              </a:rPr>
              <a:t>、智能手机和平板等竞争对手相比需要具备易于使用的能力。最佳的系统能提供相当于高端</a:t>
            </a:r>
            <a:r>
              <a:rPr lang="en-US" altLang="zh-CN" sz="2000" dirty="0">
                <a:solidFill>
                  <a:schemeClr val="bg1"/>
                </a:solidFill>
              </a:rPr>
              <a:t>PC</a:t>
            </a:r>
            <a:r>
              <a:rPr lang="zh-CN" altLang="en-US" sz="2000" dirty="0">
                <a:solidFill>
                  <a:schemeClr val="bg1"/>
                </a:solidFill>
              </a:rPr>
              <a:t>的</a:t>
            </a:r>
            <a:r>
              <a:rPr lang="en-US" altLang="zh-CN" sz="2000" dirty="0">
                <a:solidFill>
                  <a:schemeClr val="bg1"/>
                </a:solidFill>
              </a:rPr>
              <a:t>CPU</a:t>
            </a:r>
            <a:r>
              <a:rPr lang="zh-CN" altLang="en-US" sz="2000" dirty="0">
                <a:solidFill>
                  <a:schemeClr val="bg1"/>
                </a:solidFill>
              </a:rPr>
              <a:t>、</a:t>
            </a:r>
            <a:r>
              <a:rPr lang="en-US" altLang="zh-CN" sz="2000" dirty="0">
                <a:solidFill>
                  <a:schemeClr val="bg1"/>
                </a:solidFill>
              </a:rPr>
              <a:t>GPU</a:t>
            </a:r>
            <a:r>
              <a:rPr lang="zh-CN" altLang="en-US" sz="2000" dirty="0">
                <a:solidFill>
                  <a:schemeClr val="bg1"/>
                </a:solidFill>
              </a:rPr>
              <a:t>和</a:t>
            </a:r>
            <a:r>
              <a:rPr lang="en-US" altLang="zh-CN" sz="2000" dirty="0">
                <a:solidFill>
                  <a:schemeClr val="bg1"/>
                </a:solidFill>
              </a:rPr>
              <a:t>HPU</a:t>
            </a:r>
            <a:r>
              <a:rPr lang="zh-CN" altLang="en-US" sz="2000" dirty="0">
                <a:solidFill>
                  <a:schemeClr val="bg1"/>
                </a:solidFill>
              </a:rPr>
              <a:t>，并能集成低误差的语音、手势和控制器输入。 </a:t>
            </a:r>
            <a:endParaRPr lang="en-US" altLang="zh-CN" sz="2000" dirty="0" smtClean="0">
              <a:solidFill>
                <a:schemeClr val="bg1"/>
              </a:solidFill>
            </a:endParaRPr>
          </a:p>
          <a:p>
            <a:endParaRPr lang="zh-CN" altLang="en-US" sz="2000" dirty="0">
              <a:solidFill>
                <a:schemeClr val="bg1"/>
              </a:solidFill>
            </a:endParaRPr>
          </a:p>
          <a:p>
            <a:r>
              <a:rPr lang="zh-CN" altLang="en-US" sz="2000" dirty="0">
                <a:solidFill>
                  <a:schemeClr val="bg1"/>
                </a:solidFill>
              </a:rPr>
              <a:t>灵活性：混合现实显示器能让固体虚拟对象显现在日光中，从而扩大了应用范围。最佳的系统能实现这一点，但是视野不够大，不能像高端</a:t>
            </a:r>
            <a:r>
              <a:rPr lang="en-US" altLang="zh-CN" sz="2000" dirty="0">
                <a:solidFill>
                  <a:schemeClr val="bg1"/>
                </a:solidFill>
              </a:rPr>
              <a:t>PC</a:t>
            </a:r>
            <a:r>
              <a:rPr lang="zh-CN" altLang="en-US" sz="2000" dirty="0">
                <a:solidFill>
                  <a:schemeClr val="bg1"/>
                </a:solidFill>
              </a:rPr>
              <a:t>那样灵活应用。 </a:t>
            </a:r>
          </a:p>
        </p:txBody>
      </p:sp>
    </p:spTree>
    <p:extLst>
      <p:ext uri="{BB962C8B-B14F-4D97-AF65-F5344CB8AC3E}">
        <p14:creationId xmlns:p14="http://schemas.microsoft.com/office/powerpoint/2010/main" val="1272314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技术标准</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bwMode="auto">
          <a:xfrm>
            <a:off x="6569845" y="1564075"/>
            <a:ext cx="5199828" cy="3899871"/>
          </a:xfrm>
          <a:prstGeom prst="rect">
            <a:avLst/>
          </a:prstGeom>
          <a:noFill/>
          <a:ln>
            <a:noFill/>
          </a:ln>
        </p:spPr>
      </p:pic>
      <p:sp>
        <p:nvSpPr>
          <p:cNvPr id="13" name="文本框 12"/>
          <p:cNvSpPr txBox="1"/>
          <p:nvPr/>
        </p:nvSpPr>
        <p:spPr>
          <a:xfrm>
            <a:off x="918437" y="1978253"/>
            <a:ext cx="5107091" cy="2862322"/>
          </a:xfrm>
          <a:prstGeom prst="rect">
            <a:avLst/>
          </a:prstGeom>
          <a:noFill/>
        </p:spPr>
        <p:txBody>
          <a:bodyPr wrap="square" rtlCol="0">
            <a:spAutoFit/>
          </a:bodyPr>
          <a:lstStyle/>
          <a:p>
            <a:r>
              <a:rPr lang="zh-CN" altLang="en-US" sz="2000" dirty="0">
                <a:solidFill>
                  <a:schemeClr val="bg1"/>
                </a:solidFill>
              </a:rPr>
              <a:t>可穿戴性：增强现实系统试图避免</a:t>
            </a:r>
            <a:r>
              <a:rPr lang="en-US" altLang="zh-CN" sz="2000" dirty="0">
                <a:solidFill>
                  <a:schemeClr val="bg1"/>
                </a:solidFill>
              </a:rPr>
              <a:t>Google Glass</a:t>
            </a:r>
            <a:r>
              <a:rPr lang="zh-CN" altLang="en-US" sz="2000" dirty="0">
                <a:solidFill>
                  <a:schemeClr val="bg1"/>
                </a:solidFill>
              </a:rPr>
              <a:t>带来的社交问题，但是还需要更多努力，当前最好的头戴式显示器十分轻便、只有太阳眼镜的大小，可以整天舒适佩戴，用户校准只需要</a:t>
            </a:r>
            <a:r>
              <a:rPr lang="en-US" altLang="zh-CN" sz="2000" dirty="0">
                <a:solidFill>
                  <a:schemeClr val="bg1"/>
                </a:solidFill>
              </a:rPr>
              <a:t>5</a:t>
            </a:r>
            <a:r>
              <a:rPr lang="zh-CN" altLang="en-US" sz="2000" dirty="0">
                <a:solidFill>
                  <a:schemeClr val="bg1"/>
                </a:solidFill>
              </a:rPr>
              <a:t>秒钟。 </a:t>
            </a:r>
            <a:endParaRPr lang="en-US" altLang="zh-CN" sz="2000" dirty="0" smtClean="0">
              <a:solidFill>
                <a:schemeClr val="bg1"/>
              </a:solidFill>
            </a:endParaRPr>
          </a:p>
          <a:p>
            <a:endParaRPr lang="zh-CN" altLang="en-US" sz="2000" dirty="0">
              <a:solidFill>
                <a:schemeClr val="bg1"/>
              </a:solidFill>
            </a:endParaRPr>
          </a:p>
          <a:p>
            <a:r>
              <a:rPr lang="zh-CN" altLang="en-US" sz="2000" dirty="0">
                <a:solidFill>
                  <a:schemeClr val="bg1"/>
                </a:solidFill>
              </a:rPr>
              <a:t>可负担性：高端增强现实仍然很昂贵，最便宜的增强现实系统也需要</a:t>
            </a:r>
            <a:r>
              <a:rPr lang="en-US" altLang="zh-CN" sz="2000" dirty="0">
                <a:solidFill>
                  <a:schemeClr val="bg1"/>
                </a:solidFill>
              </a:rPr>
              <a:t>700</a:t>
            </a:r>
            <a:r>
              <a:rPr lang="zh-CN" altLang="en-US" sz="2000" dirty="0">
                <a:solidFill>
                  <a:schemeClr val="bg1"/>
                </a:solidFill>
              </a:rPr>
              <a:t>美元。虽然还有些贵，但是比一些智能手机便宜些。 </a:t>
            </a:r>
          </a:p>
        </p:txBody>
      </p:sp>
      <p:sp>
        <p:nvSpPr>
          <p:cNvPr id="5" name="文本框 4"/>
          <p:cNvSpPr txBox="1"/>
          <p:nvPr/>
        </p:nvSpPr>
        <p:spPr>
          <a:xfrm>
            <a:off x="1009877" y="5696527"/>
            <a:ext cx="10575571" cy="646331"/>
          </a:xfrm>
          <a:prstGeom prst="rect">
            <a:avLst/>
          </a:prstGeom>
          <a:noFill/>
        </p:spPr>
        <p:txBody>
          <a:bodyPr wrap="square" rtlCol="0">
            <a:spAutoFit/>
          </a:bodyPr>
          <a:lstStyle/>
          <a:p>
            <a:r>
              <a:rPr lang="zh-CN" altLang="en-US" dirty="0">
                <a:solidFill>
                  <a:schemeClr val="bg1"/>
                </a:solidFill>
              </a:rPr>
              <a:t>增强现实</a:t>
            </a:r>
            <a:r>
              <a:rPr lang="en-US" altLang="zh-CN" dirty="0">
                <a:solidFill>
                  <a:schemeClr val="bg1"/>
                </a:solidFill>
              </a:rPr>
              <a:t>/</a:t>
            </a:r>
            <a:r>
              <a:rPr lang="zh-CN" altLang="en-US" dirty="0">
                <a:solidFill>
                  <a:schemeClr val="bg1"/>
                </a:solidFill>
              </a:rPr>
              <a:t>虚拟现实市场尚未完全启动，因此需要战胜的技术挑战是惊人的，前路多舛，但是能够实现所有最佳基准的设备指日可待，那时增强现实</a:t>
            </a:r>
            <a:r>
              <a:rPr lang="en-US" altLang="zh-CN" dirty="0">
                <a:solidFill>
                  <a:schemeClr val="bg1"/>
                </a:solidFill>
              </a:rPr>
              <a:t>/</a:t>
            </a:r>
            <a:r>
              <a:rPr lang="zh-CN" altLang="en-US" dirty="0">
                <a:solidFill>
                  <a:schemeClr val="bg1"/>
                </a:solidFill>
              </a:rPr>
              <a:t>虚拟现实将成为手机的新定义。</a:t>
            </a:r>
          </a:p>
        </p:txBody>
      </p:sp>
      <p:sp>
        <p:nvSpPr>
          <p:cNvPr id="11" name="文本框 10"/>
          <p:cNvSpPr txBox="1"/>
          <p:nvPr/>
        </p:nvSpPr>
        <p:spPr>
          <a:xfrm>
            <a:off x="4229500" y="1122301"/>
            <a:ext cx="10913927" cy="369332"/>
          </a:xfrm>
          <a:prstGeom prst="rect">
            <a:avLst/>
          </a:prstGeom>
          <a:noFill/>
        </p:spPr>
        <p:txBody>
          <a:bodyPr wrap="square" rtlCol="0">
            <a:spAutoFit/>
          </a:bodyPr>
          <a:lstStyle/>
          <a:p>
            <a:pPr algn="ctr"/>
            <a:r>
              <a:rPr lang="zh-CN" altLang="en-US" dirty="0" smtClean="0">
                <a:solidFill>
                  <a:schemeClr val="bg1"/>
                </a:solidFill>
              </a:rPr>
              <a:t>来源：</a:t>
            </a:r>
            <a:r>
              <a:rPr lang="en-US" altLang="zh-CN" sz="1400" dirty="0">
                <a:solidFill>
                  <a:schemeClr val="bg1"/>
                </a:solidFill>
              </a:rPr>
              <a:t>http://www.zhulu.com/article/9496.html</a:t>
            </a:r>
            <a:endParaRPr lang="zh-CN" altLang="en-US" sz="1400" dirty="0">
              <a:solidFill>
                <a:schemeClr val="bg1"/>
              </a:solidFill>
            </a:endParaRPr>
          </a:p>
        </p:txBody>
      </p:sp>
    </p:spTree>
    <p:extLst>
      <p:ext uri="{BB962C8B-B14F-4D97-AF65-F5344CB8AC3E}">
        <p14:creationId xmlns:p14="http://schemas.microsoft.com/office/powerpoint/2010/main" val="215885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技术标准</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689837" y="2268430"/>
            <a:ext cx="10630435" cy="1631216"/>
          </a:xfrm>
          <a:prstGeom prst="rect">
            <a:avLst/>
          </a:prstGeom>
          <a:noFill/>
        </p:spPr>
        <p:txBody>
          <a:bodyPr wrap="square" rtlCol="0">
            <a:spAutoFit/>
          </a:bodyPr>
          <a:lstStyle/>
          <a:p>
            <a:r>
              <a:rPr lang="zh-CN" altLang="en-US" sz="2000" dirty="0">
                <a:solidFill>
                  <a:schemeClr val="bg1"/>
                </a:solidFill>
              </a:rPr>
              <a:t>今年</a:t>
            </a:r>
            <a:r>
              <a:rPr lang="en-US" altLang="zh-CN" sz="2000" dirty="0">
                <a:solidFill>
                  <a:schemeClr val="bg1"/>
                </a:solidFill>
              </a:rPr>
              <a:t>9</a:t>
            </a:r>
            <a:r>
              <a:rPr lang="zh-CN" altLang="en-US" sz="2000" dirty="0">
                <a:solidFill>
                  <a:schemeClr val="bg1"/>
                </a:solidFill>
              </a:rPr>
              <a:t>月在北京举行的全国信标委图形图像分委会</a:t>
            </a:r>
            <a:r>
              <a:rPr lang="en-US" altLang="zh-CN" sz="2000" dirty="0">
                <a:solidFill>
                  <a:schemeClr val="bg1"/>
                </a:solidFill>
              </a:rPr>
              <a:t>(SAC/TC28/SC24)2016</a:t>
            </a:r>
            <a:r>
              <a:rPr lang="zh-CN" altLang="en-US" sz="2000" dirty="0">
                <a:solidFill>
                  <a:schemeClr val="bg1"/>
                </a:solidFill>
              </a:rPr>
              <a:t>年度中期工作会议上，通过了</a:t>
            </a:r>
            <a:r>
              <a:rPr lang="en-US" altLang="zh-CN" sz="2000" dirty="0">
                <a:solidFill>
                  <a:schemeClr val="bg1"/>
                </a:solidFill>
              </a:rPr>
              <a:t>7</a:t>
            </a:r>
            <a:r>
              <a:rPr lang="zh-CN" altLang="en-US" sz="2000" dirty="0">
                <a:solidFill>
                  <a:schemeClr val="bg1"/>
                </a:solidFill>
              </a:rPr>
              <a:t>项虚拟现实和增强现实领域国家标准立项建议，这标志着此</a:t>
            </a:r>
            <a:r>
              <a:rPr lang="en-US" altLang="zh-CN" sz="2000" dirty="0">
                <a:solidFill>
                  <a:schemeClr val="bg1"/>
                </a:solidFill>
              </a:rPr>
              <a:t>7</a:t>
            </a:r>
            <a:r>
              <a:rPr lang="zh-CN" altLang="en-US" sz="2000" dirty="0">
                <a:solidFill>
                  <a:schemeClr val="bg1"/>
                </a:solidFill>
              </a:rPr>
              <a:t>项标准正式进入国家标准立项程序，其中包括</a:t>
            </a:r>
            <a:r>
              <a:rPr lang="en-US" altLang="zh-CN" sz="2000" dirty="0">
                <a:solidFill>
                  <a:schemeClr val="bg1"/>
                </a:solidFill>
              </a:rPr>
              <a:t>《</a:t>
            </a:r>
            <a:r>
              <a:rPr lang="zh-CN" altLang="en-US" sz="2000" dirty="0">
                <a:solidFill>
                  <a:schemeClr val="bg1"/>
                </a:solidFill>
              </a:rPr>
              <a:t>虚拟现实头戴式现实设备</a:t>
            </a:r>
            <a:r>
              <a:rPr lang="en-US" altLang="zh-CN" sz="2000" dirty="0">
                <a:solidFill>
                  <a:schemeClr val="bg1"/>
                </a:solidFill>
              </a:rPr>
              <a:t>》</a:t>
            </a:r>
            <a:r>
              <a:rPr lang="zh-CN" altLang="en-US" sz="2000" dirty="0">
                <a:solidFill>
                  <a:schemeClr val="bg1"/>
                </a:solidFill>
              </a:rPr>
              <a:t>系列标准、</a:t>
            </a:r>
            <a:r>
              <a:rPr lang="en-US" altLang="zh-CN" sz="2000" dirty="0">
                <a:solidFill>
                  <a:schemeClr val="bg1"/>
                </a:solidFill>
              </a:rPr>
              <a:t>《</a:t>
            </a:r>
            <a:r>
              <a:rPr lang="zh-CN" altLang="en-US" sz="2000" dirty="0">
                <a:solidFill>
                  <a:schemeClr val="bg1"/>
                </a:solidFill>
              </a:rPr>
              <a:t>手势交互</a:t>
            </a:r>
            <a:r>
              <a:rPr lang="en-US" altLang="zh-CN" sz="2000" dirty="0">
                <a:solidFill>
                  <a:schemeClr val="bg1"/>
                </a:solidFill>
              </a:rPr>
              <a:t>》</a:t>
            </a:r>
            <a:r>
              <a:rPr lang="zh-CN" altLang="en-US" sz="2000" dirty="0">
                <a:solidFill>
                  <a:schemeClr val="bg1"/>
                </a:solidFill>
              </a:rPr>
              <a:t>系列标准、</a:t>
            </a:r>
            <a:r>
              <a:rPr lang="en-US" altLang="zh-CN" sz="2000" dirty="0">
                <a:solidFill>
                  <a:schemeClr val="bg1"/>
                </a:solidFill>
              </a:rPr>
              <a:t>《</a:t>
            </a:r>
            <a:r>
              <a:rPr lang="zh-CN" altLang="en-US" sz="2000" dirty="0">
                <a:solidFill>
                  <a:schemeClr val="bg1"/>
                </a:solidFill>
              </a:rPr>
              <a:t>虚拟现实资源内容</a:t>
            </a:r>
            <a:r>
              <a:rPr lang="en-US" altLang="zh-CN" sz="2000" dirty="0">
                <a:solidFill>
                  <a:schemeClr val="bg1"/>
                </a:solidFill>
              </a:rPr>
              <a:t>》</a:t>
            </a:r>
            <a:r>
              <a:rPr lang="zh-CN" altLang="en-US" sz="2000" dirty="0">
                <a:solidFill>
                  <a:schemeClr val="bg1"/>
                </a:solidFill>
              </a:rPr>
              <a:t>、</a:t>
            </a:r>
            <a:r>
              <a:rPr lang="en-US" altLang="zh-CN" sz="2000" dirty="0">
                <a:solidFill>
                  <a:schemeClr val="bg1"/>
                </a:solidFill>
              </a:rPr>
              <a:t>《</a:t>
            </a:r>
            <a:r>
              <a:rPr lang="zh-CN" altLang="en-US" sz="2000" dirty="0">
                <a:solidFill>
                  <a:schemeClr val="bg1"/>
                </a:solidFill>
              </a:rPr>
              <a:t>基于人体动作的虚拟人机交互</a:t>
            </a:r>
            <a:r>
              <a:rPr lang="en-US" altLang="zh-CN" sz="2000" dirty="0">
                <a:solidFill>
                  <a:schemeClr val="bg1"/>
                </a:solidFill>
              </a:rPr>
              <a:t>》</a:t>
            </a:r>
            <a:r>
              <a:rPr lang="zh-CN" altLang="en-US" sz="2000" dirty="0">
                <a:solidFill>
                  <a:schemeClr val="bg1"/>
                </a:solidFill>
              </a:rPr>
              <a:t>等。</a:t>
            </a:r>
          </a:p>
          <a:p>
            <a:endParaRPr lang="zh-CN" altLang="en-US" sz="2000" dirty="0">
              <a:solidFill>
                <a:schemeClr val="bg1"/>
              </a:solidFill>
            </a:endParaRPr>
          </a:p>
        </p:txBody>
      </p:sp>
    </p:spTree>
    <p:extLst>
      <p:ext uri="{BB962C8B-B14F-4D97-AF65-F5344CB8AC3E}">
        <p14:creationId xmlns:p14="http://schemas.microsoft.com/office/powerpoint/2010/main" val="676450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技术原理</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918437" y="1470056"/>
            <a:ext cx="10630435" cy="400110"/>
          </a:xfrm>
          <a:prstGeom prst="rect">
            <a:avLst/>
          </a:prstGeom>
          <a:noFill/>
        </p:spPr>
        <p:txBody>
          <a:bodyPr wrap="square" rtlCol="0">
            <a:spAutoFit/>
          </a:bodyPr>
          <a:lstStyle/>
          <a:p>
            <a:r>
              <a:rPr lang="zh-CN" altLang="en-US" sz="2000" dirty="0">
                <a:solidFill>
                  <a:schemeClr val="bg1"/>
                </a:solidFill>
              </a:rPr>
              <a:t>增强现实系统中用到了</a:t>
            </a:r>
            <a:r>
              <a:rPr lang="en-US" altLang="zh-CN" sz="2000" dirty="0">
                <a:solidFill>
                  <a:schemeClr val="bg1"/>
                </a:solidFill>
              </a:rPr>
              <a:t>3</a:t>
            </a:r>
            <a:r>
              <a:rPr lang="zh-CN" altLang="en-US" sz="2000" dirty="0">
                <a:solidFill>
                  <a:schemeClr val="bg1"/>
                </a:solidFill>
              </a:rPr>
              <a:t>个关键技术，即 三维空间注册技术、人机交互技术和</a:t>
            </a:r>
            <a:r>
              <a:rPr lang="en-US" altLang="zh-CN" sz="2000" dirty="0">
                <a:solidFill>
                  <a:schemeClr val="bg1"/>
                </a:solidFill>
              </a:rPr>
              <a:t>3D</a:t>
            </a:r>
            <a:r>
              <a:rPr lang="zh-CN" altLang="en-US" sz="2000" dirty="0">
                <a:solidFill>
                  <a:schemeClr val="bg1"/>
                </a:solidFill>
              </a:rPr>
              <a:t>展现技术。</a:t>
            </a:r>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864524" y="2071568"/>
            <a:ext cx="5704665" cy="4329232"/>
          </a:xfrm>
          <a:prstGeom prst="rect">
            <a:avLst/>
          </a:prstGeom>
        </p:spPr>
      </p:pic>
    </p:spTree>
    <p:extLst>
      <p:ext uri="{BB962C8B-B14F-4D97-AF65-F5344CB8AC3E}">
        <p14:creationId xmlns:p14="http://schemas.microsoft.com/office/powerpoint/2010/main" val="3837806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721021" y="1420114"/>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65" name="椭圆 64"/>
          <p:cNvSpPr/>
          <p:nvPr/>
        </p:nvSpPr>
        <p:spPr>
          <a:xfrm>
            <a:off x="694466" y="3177112"/>
            <a:ext cx="878682" cy="878682"/>
          </a:xfrm>
          <a:prstGeom prst="ellipse">
            <a:avLst/>
          </a:prstGeom>
          <a:solidFill>
            <a:srgbClr val="FF5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67" name="椭圆 66"/>
          <p:cNvSpPr/>
          <p:nvPr/>
        </p:nvSpPr>
        <p:spPr>
          <a:xfrm>
            <a:off x="694466" y="4934110"/>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en-US" sz="4000" dirty="0">
                  <a:solidFill>
                    <a:schemeClr val="bg1"/>
                  </a:solidFill>
                </a:rPr>
                <a:t>技术原理</a:t>
              </a:r>
            </a:p>
          </p:txBody>
        </p:sp>
      </p:grpSp>
      <p:sp>
        <p:nvSpPr>
          <p:cNvPr id="7" name="文本框 6"/>
          <p:cNvSpPr txBox="1"/>
          <p:nvPr/>
        </p:nvSpPr>
        <p:spPr>
          <a:xfrm>
            <a:off x="1780672" y="4834842"/>
            <a:ext cx="9625264" cy="400110"/>
          </a:xfrm>
          <a:prstGeom prst="rect">
            <a:avLst/>
          </a:prstGeom>
          <a:noFill/>
        </p:spPr>
        <p:txBody>
          <a:bodyPr wrap="square" rtlCol="0">
            <a:spAutoFit/>
          </a:bodyPr>
          <a:lstStyle/>
          <a:p>
            <a:endParaRPr lang="zh-CN" altLang="en-US" sz="2000" dirty="0">
              <a:solidFill>
                <a:schemeClr val="bg1"/>
              </a:solidFill>
            </a:endParaRPr>
          </a:p>
        </p:txBody>
      </p:sp>
      <p:sp>
        <p:nvSpPr>
          <p:cNvPr id="3" name="矩形 2"/>
          <p:cNvSpPr/>
          <p:nvPr/>
        </p:nvSpPr>
        <p:spPr>
          <a:xfrm>
            <a:off x="1880930" y="1817753"/>
            <a:ext cx="9549472" cy="646331"/>
          </a:xfrm>
          <a:prstGeom prst="rect">
            <a:avLst/>
          </a:prstGeom>
        </p:spPr>
        <p:txBody>
          <a:bodyPr wrap="square">
            <a:spAutoFit/>
          </a:bodyPr>
          <a:lstStyle/>
          <a:p>
            <a:r>
              <a:rPr lang="zh-CN" altLang="zh-CN" dirty="0" smtClean="0">
                <a:solidFill>
                  <a:srgbClr val="FFFFFF"/>
                </a:solidFill>
              </a:rPr>
              <a:t>即通过对显示场景</a:t>
            </a:r>
            <a:r>
              <a:rPr lang="zh-CN" altLang="zh-CN" dirty="0">
                <a:solidFill>
                  <a:srgbClr val="FFFFFF"/>
                </a:solidFill>
              </a:rPr>
              <a:t>中的图像或物 体进行追踪和定位，</a:t>
            </a:r>
            <a:r>
              <a:rPr lang="zh-CN" altLang="zh-CN" dirty="0" smtClean="0">
                <a:solidFill>
                  <a:srgbClr val="FFFFFF"/>
                </a:solidFill>
              </a:rPr>
              <a:t>通过计算虚拟世界与现实世界坐标系的对应关</a:t>
            </a:r>
            <a:r>
              <a:rPr lang="zh-CN" altLang="zh-CN" dirty="0">
                <a:solidFill>
                  <a:srgbClr val="FFFFFF"/>
                </a:solidFill>
              </a:rPr>
              <a:t>系，实现将虚拟物体按照正确的空间透视关系叠加到现实场景确定位置</a:t>
            </a:r>
            <a:r>
              <a:rPr lang="zh-CN" altLang="zh-CN" dirty="0" smtClean="0">
                <a:solidFill>
                  <a:srgbClr val="FFFFFF"/>
                </a:solidFill>
              </a:rPr>
              <a:t>。</a:t>
            </a:r>
            <a:endParaRPr lang="en-US" altLang="zh-CN" dirty="0" smtClean="0">
              <a:solidFill>
                <a:srgbClr val="FFFFFF"/>
              </a:solidFill>
            </a:endParaRPr>
          </a:p>
        </p:txBody>
      </p:sp>
      <p:sp>
        <p:nvSpPr>
          <p:cNvPr id="5" name="矩形 4"/>
          <p:cNvSpPr/>
          <p:nvPr/>
        </p:nvSpPr>
        <p:spPr>
          <a:xfrm>
            <a:off x="1888063" y="2858260"/>
            <a:ext cx="8361992" cy="451406"/>
          </a:xfrm>
          <a:prstGeom prst="rect">
            <a:avLst/>
          </a:prstGeom>
        </p:spPr>
        <p:txBody>
          <a:bodyPr wrap="none">
            <a:spAutoFit/>
          </a:bodyPr>
          <a:lstStyle/>
          <a:p>
            <a:pPr>
              <a:lnSpc>
                <a:spcPct val="120000"/>
              </a:lnSpc>
            </a:pPr>
            <a:r>
              <a:rPr lang="zh-CN" altLang="zh-CN" sz="2000" dirty="0" smtClean="0">
                <a:solidFill>
                  <a:srgbClr val="FFFFFF"/>
                </a:solidFill>
              </a:rPr>
              <a:t>三维空间注册技术</a:t>
            </a:r>
            <a:r>
              <a:rPr lang="en-US" altLang="zh-CN" sz="2000" dirty="0" smtClean="0">
                <a:solidFill>
                  <a:srgbClr val="FFFFFF"/>
                </a:solidFill>
              </a:rPr>
              <a:t>——</a:t>
            </a:r>
            <a:r>
              <a:rPr lang="en-US" altLang="zh-CN" sz="2000" dirty="0">
                <a:solidFill>
                  <a:srgbClr val="FFFFFF"/>
                </a:solidFill>
              </a:rPr>
              <a:t> Combines real and virtual </a:t>
            </a:r>
            <a:r>
              <a:rPr lang="zh-CN" altLang="zh-CN" sz="2000" dirty="0">
                <a:solidFill>
                  <a:srgbClr val="FFFFFF"/>
                </a:solidFill>
              </a:rPr>
              <a:t>〈结合虚拟与现实〉 </a:t>
            </a:r>
            <a:endParaRPr lang="zh-CN" altLang="en-US" sz="2000" dirty="0">
              <a:solidFill>
                <a:srgbClr val="FFFFFF"/>
              </a:solidFill>
            </a:endParaRPr>
          </a:p>
        </p:txBody>
      </p:sp>
      <p:sp>
        <p:nvSpPr>
          <p:cNvPr id="6" name="矩形 5"/>
          <p:cNvSpPr/>
          <p:nvPr/>
        </p:nvSpPr>
        <p:spPr>
          <a:xfrm>
            <a:off x="1930105" y="4831786"/>
            <a:ext cx="6588944" cy="400110"/>
          </a:xfrm>
          <a:prstGeom prst="rect">
            <a:avLst/>
          </a:prstGeom>
        </p:spPr>
        <p:txBody>
          <a:bodyPr wrap="none">
            <a:spAutoFit/>
          </a:bodyPr>
          <a:lstStyle/>
          <a:p>
            <a:r>
              <a:rPr lang="zh-CN" altLang="zh-CN" sz="2000" dirty="0" smtClean="0">
                <a:solidFill>
                  <a:schemeClr val="bg1"/>
                </a:solidFill>
              </a:rPr>
              <a:t>人机交互技术</a:t>
            </a:r>
            <a:r>
              <a:rPr lang="en-US" altLang="zh-CN" sz="2000" dirty="0" smtClean="0">
                <a:solidFill>
                  <a:schemeClr val="bg1"/>
                </a:solidFill>
              </a:rPr>
              <a:t>—</a:t>
            </a:r>
            <a:r>
              <a:rPr lang="en-US" altLang="zh-CN" sz="2000" dirty="0" smtClean="0">
                <a:solidFill>
                  <a:schemeClr val="bg1"/>
                </a:solidFill>
              </a:rPr>
              <a:t>— </a:t>
            </a:r>
            <a:r>
              <a:rPr lang="en-US" altLang="zh-CN" sz="2000" dirty="0" smtClean="0">
                <a:solidFill>
                  <a:schemeClr val="bg1"/>
                </a:solidFill>
              </a:rPr>
              <a:t>Interactive </a:t>
            </a:r>
            <a:r>
              <a:rPr lang="en-US" altLang="zh-CN" sz="2000" dirty="0">
                <a:solidFill>
                  <a:schemeClr val="bg1"/>
                </a:solidFill>
              </a:rPr>
              <a:t>in real time</a:t>
            </a:r>
            <a:r>
              <a:rPr lang="zh-CN" altLang="zh-CN" sz="2000" dirty="0">
                <a:solidFill>
                  <a:schemeClr val="bg1"/>
                </a:solidFill>
              </a:rPr>
              <a:t>〈即时互动〉</a:t>
            </a:r>
          </a:p>
        </p:txBody>
      </p:sp>
      <p:sp>
        <p:nvSpPr>
          <p:cNvPr id="8" name="矩形 7"/>
          <p:cNvSpPr/>
          <p:nvPr/>
        </p:nvSpPr>
        <p:spPr>
          <a:xfrm>
            <a:off x="1897798" y="1301634"/>
            <a:ext cx="5473249" cy="451406"/>
          </a:xfrm>
          <a:prstGeom prst="rect">
            <a:avLst/>
          </a:prstGeom>
        </p:spPr>
        <p:txBody>
          <a:bodyPr wrap="none">
            <a:spAutoFit/>
          </a:bodyPr>
          <a:lstStyle/>
          <a:p>
            <a:pPr lvl="0">
              <a:lnSpc>
                <a:spcPct val="120000"/>
              </a:lnSpc>
            </a:pPr>
            <a:r>
              <a:rPr lang="en-US" altLang="zh-CN" sz="2000" dirty="0">
                <a:solidFill>
                  <a:srgbClr val="FFFFFF"/>
                </a:solidFill>
              </a:rPr>
              <a:t>3d</a:t>
            </a:r>
            <a:r>
              <a:rPr lang="zh-CN" altLang="zh-CN" sz="2000" dirty="0" smtClean="0">
                <a:solidFill>
                  <a:srgbClr val="FFFFFF"/>
                </a:solidFill>
              </a:rPr>
              <a:t>展现技术</a:t>
            </a:r>
            <a:r>
              <a:rPr lang="en-US" altLang="zh-CN" sz="2000" dirty="0" smtClean="0">
                <a:solidFill>
                  <a:srgbClr val="FFFFFF"/>
                </a:solidFill>
              </a:rPr>
              <a:t>——</a:t>
            </a:r>
            <a:r>
              <a:rPr lang="en-US" altLang="zh-CN" sz="2000" dirty="0">
                <a:solidFill>
                  <a:srgbClr val="FFFFFF"/>
                </a:solidFill>
              </a:rPr>
              <a:t>Registered in 3-D</a:t>
            </a:r>
            <a:r>
              <a:rPr lang="zh-CN" altLang="zh-CN" sz="2000" dirty="0">
                <a:solidFill>
                  <a:srgbClr val="FFFFFF"/>
                </a:solidFill>
              </a:rPr>
              <a:t>〈</a:t>
            </a:r>
            <a:r>
              <a:rPr lang="en-US" altLang="zh-CN" sz="2000" dirty="0">
                <a:solidFill>
                  <a:srgbClr val="FFFFFF"/>
                </a:solidFill>
              </a:rPr>
              <a:t>3D</a:t>
            </a:r>
            <a:r>
              <a:rPr lang="zh-CN" altLang="zh-CN" sz="2000" dirty="0">
                <a:solidFill>
                  <a:srgbClr val="FFFFFF"/>
                </a:solidFill>
              </a:rPr>
              <a:t>定位〉 </a:t>
            </a:r>
          </a:p>
        </p:txBody>
      </p:sp>
      <p:sp>
        <p:nvSpPr>
          <p:cNvPr id="9" name="矩形 8"/>
          <p:cNvSpPr/>
          <p:nvPr/>
        </p:nvSpPr>
        <p:spPr>
          <a:xfrm>
            <a:off x="1966744" y="5291406"/>
            <a:ext cx="9497983" cy="747897"/>
          </a:xfrm>
          <a:prstGeom prst="rect">
            <a:avLst/>
          </a:prstGeom>
        </p:spPr>
        <p:txBody>
          <a:bodyPr wrap="square">
            <a:spAutoFit/>
          </a:bodyPr>
          <a:lstStyle/>
          <a:p>
            <a:pPr>
              <a:lnSpc>
                <a:spcPct val="120000"/>
              </a:lnSpc>
            </a:pPr>
            <a:r>
              <a:rPr lang="zh-CN" altLang="zh-CN" dirty="0">
                <a:solidFill>
                  <a:srgbClr val="FFFFFF"/>
                </a:solidFill>
              </a:rPr>
              <a:t>用于展示增强现实 场景一般只采用平板三维显示技术，包括各种基于眼镜的 </a:t>
            </a:r>
            <a:r>
              <a:rPr lang="en-US" altLang="zh-CN" dirty="0">
                <a:solidFill>
                  <a:srgbClr val="FFFFFF"/>
                </a:solidFill>
              </a:rPr>
              <a:t>3D </a:t>
            </a:r>
            <a:r>
              <a:rPr lang="zh-CN" altLang="zh-CN" dirty="0">
                <a:solidFill>
                  <a:srgbClr val="FFFFFF"/>
                </a:solidFill>
              </a:rPr>
              <a:t>显示技术以及裸眼 </a:t>
            </a:r>
            <a:r>
              <a:rPr lang="en-US" altLang="zh-CN" dirty="0">
                <a:solidFill>
                  <a:srgbClr val="FFFFFF"/>
                </a:solidFill>
              </a:rPr>
              <a:t>3D </a:t>
            </a:r>
            <a:r>
              <a:rPr lang="zh-CN" altLang="zh-CN" dirty="0">
                <a:solidFill>
                  <a:srgbClr val="FFFFFF"/>
                </a:solidFill>
              </a:rPr>
              <a:t>显示技术，以提高增强现实场景展示的立体空间感。</a:t>
            </a:r>
          </a:p>
        </p:txBody>
      </p:sp>
      <p:sp>
        <p:nvSpPr>
          <p:cNvPr id="10" name="矩形 9"/>
          <p:cNvSpPr/>
          <p:nvPr/>
        </p:nvSpPr>
        <p:spPr>
          <a:xfrm>
            <a:off x="1949583" y="3357199"/>
            <a:ext cx="9635284" cy="1200329"/>
          </a:xfrm>
          <a:prstGeom prst="rect">
            <a:avLst/>
          </a:prstGeom>
        </p:spPr>
        <p:txBody>
          <a:bodyPr wrap="square">
            <a:spAutoFit/>
          </a:bodyPr>
          <a:lstStyle/>
          <a:p>
            <a:r>
              <a:rPr lang="zh-CN" altLang="zh-CN" dirty="0">
                <a:solidFill>
                  <a:srgbClr val="FFFFFF"/>
                </a:solidFill>
              </a:rPr>
              <a:t>传统的二维平面的人机交互手段，如鼠标，</a:t>
            </a:r>
            <a:r>
              <a:rPr lang="zh-CN" altLang="zh-CN" dirty="0" smtClean="0">
                <a:solidFill>
                  <a:srgbClr val="FFFFFF"/>
                </a:solidFill>
              </a:rPr>
              <a:t>无法应用于增强现实技术</a:t>
            </a:r>
            <a:r>
              <a:rPr lang="zh-CN" altLang="zh-CN" dirty="0">
                <a:solidFill>
                  <a:srgbClr val="FFFFFF"/>
                </a:solidFill>
              </a:rPr>
              <a:t>。全新的三维空间交互技术，如人体动作捕捉或手势识别，能够以更准确的方式让使用者 在现实场景中实现与虚拟物体的互动，同时辅助逐渐成 熟的语音识别、</a:t>
            </a:r>
            <a:r>
              <a:rPr lang="en-US" altLang="zh-CN" dirty="0">
                <a:solidFill>
                  <a:srgbClr val="FFFFFF"/>
                </a:solidFill>
              </a:rPr>
              <a:t>3D</a:t>
            </a:r>
            <a:r>
              <a:rPr lang="zh-CN" altLang="zh-CN" dirty="0">
                <a:solidFill>
                  <a:srgbClr val="FFFFFF"/>
                </a:solidFill>
              </a:rPr>
              <a:t>虚拟环绕声、</a:t>
            </a:r>
            <a:r>
              <a:rPr lang="zh-CN" altLang="zh-CN" dirty="0" smtClean="0">
                <a:solidFill>
                  <a:srgbClr val="FFFFFF"/>
                </a:solidFill>
              </a:rPr>
              <a:t>虚拟触感反馈等多模态交互技术在增强现实技术中广泛应</a:t>
            </a:r>
            <a:r>
              <a:rPr lang="zh-CN" altLang="zh-CN" dirty="0">
                <a:solidFill>
                  <a:srgbClr val="FFFFFF"/>
                </a:solidFill>
              </a:rPr>
              <a:t>用，以实现更自然的 虚实融合的人机交互方式。</a:t>
            </a:r>
            <a:endParaRPr lang="en-US" altLang="zh-CN" dirty="0">
              <a:solidFill>
                <a:srgbClr val="FFFFFF"/>
              </a:solidFill>
            </a:endParaRPr>
          </a:p>
        </p:txBody>
      </p:sp>
      <p:sp>
        <p:nvSpPr>
          <p:cNvPr id="11" name="矩形 10"/>
          <p:cNvSpPr/>
          <p:nvPr/>
        </p:nvSpPr>
        <p:spPr>
          <a:xfrm>
            <a:off x="1125769" y="6488668"/>
            <a:ext cx="11248585" cy="276999"/>
          </a:xfrm>
          <a:prstGeom prst="rect">
            <a:avLst/>
          </a:prstGeom>
        </p:spPr>
        <p:txBody>
          <a:bodyPr wrap="square">
            <a:spAutoFit/>
          </a:bodyPr>
          <a:lstStyle/>
          <a:p>
            <a:r>
              <a:rPr lang="zh-CN" altLang="zh-CN" sz="1200" dirty="0">
                <a:solidFill>
                  <a:srgbClr val="FFFFFF"/>
                </a:solidFill>
              </a:rPr>
              <a:t>来自：吴帆，张亮</a:t>
            </a:r>
            <a:r>
              <a:rPr lang="en-US" altLang="zh-CN" sz="1200" dirty="0" smtClean="0">
                <a:solidFill>
                  <a:srgbClr val="FFFFFF"/>
                </a:solidFill>
              </a:rPr>
              <a:t>. </a:t>
            </a:r>
            <a:r>
              <a:rPr lang="zh-CN" altLang="zh-CN" sz="1200" dirty="0" smtClean="0">
                <a:solidFill>
                  <a:srgbClr val="FFFFFF"/>
                </a:solidFill>
              </a:rPr>
              <a:t>增强现实技术原理及</a:t>
            </a:r>
            <a:r>
              <a:rPr lang="zh-CN" altLang="zh-CN" sz="1200" dirty="0">
                <a:solidFill>
                  <a:srgbClr val="FFFFFF"/>
                </a:solidFill>
              </a:rPr>
              <a:t>其在电视中的应用</a:t>
            </a:r>
            <a:r>
              <a:rPr lang="en-US" altLang="zh-CN" sz="1200" dirty="0">
                <a:solidFill>
                  <a:srgbClr val="FFFFFF"/>
                </a:solidFill>
              </a:rPr>
              <a:t>[J].</a:t>
            </a:r>
            <a:r>
              <a:rPr lang="zh-CN" altLang="zh-CN" sz="1200" dirty="0">
                <a:solidFill>
                  <a:srgbClr val="FFFFFF"/>
                </a:solidFill>
              </a:rPr>
              <a:t>电视技术，</a:t>
            </a:r>
            <a:r>
              <a:rPr lang="en-US" altLang="zh-CN" sz="1200" dirty="0">
                <a:solidFill>
                  <a:srgbClr val="FFFFFF"/>
                </a:solidFill>
              </a:rPr>
              <a:t>2013</a:t>
            </a:r>
            <a:r>
              <a:rPr lang="zh-CN" altLang="zh-CN" sz="1200" dirty="0">
                <a:solidFill>
                  <a:srgbClr val="FFFFFF"/>
                </a:solidFill>
              </a:rPr>
              <a:t>，</a:t>
            </a:r>
            <a:r>
              <a:rPr lang="en-US" altLang="zh-CN" sz="1200" dirty="0">
                <a:solidFill>
                  <a:srgbClr val="FFFFFF"/>
                </a:solidFill>
              </a:rPr>
              <a:t>37</a:t>
            </a:r>
            <a:r>
              <a:rPr lang="zh-CN" altLang="zh-CN" sz="1200" dirty="0">
                <a:solidFill>
                  <a:srgbClr val="FFFFFF"/>
                </a:solidFill>
              </a:rPr>
              <a:t>（</a:t>
            </a:r>
            <a:r>
              <a:rPr lang="en-US" altLang="zh-CN" sz="1200" dirty="0">
                <a:solidFill>
                  <a:srgbClr val="FFFFFF"/>
                </a:solidFill>
              </a:rPr>
              <a:t>2</a:t>
            </a:r>
            <a:r>
              <a:rPr lang="zh-CN" altLang="zh-CN" sz="1200" dirty="0">
                <a:solidFill>
                  <a:srgbClr val="FFFFFF"/>
                </a:solidFill>
              </a:rPr>
              <a:t>）</a:t>
            </a:r>
            <a:r>
              <a:rPr lang="en-US" altLang="zh-CN" sz="1200" dirty="0">
                <a:solidFill>
                  <a:srgbClr val="FFFFFF"/>
                </a:solidFill>
              </a:rPr>
              <a:t>.</a:t>
            </a:r>
            <a:endParaRPr lang="zh-CN" altLang="zh-CN" sz="1200" dirty="0">
              <a:solidFill>
                <a:srgbClr val="FFFFFF"/>
              </a:solidFill>
            </a:endParaRPr>
          </a:p>
        </p:txBody>
      </p:sp>
    </p:spTree>
    <p:extLst>
      <p:ext uri="{BB962C8B-B14F-4D97-AF65-F5344CB8AC3E}">
        <p14:creationId xmlns:p14="http://schemas.microsoft.com/office/powerpoint/2010/main" val="23999872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zh-CN" sz="4000" b="1" dirty="0">
                  <a:solidFill>
                    <a:srgbClr val="FFFFFF"/>
                  </a:solidFill>
                </a:rPr>
                <a:t>主要特点</a:t>
              </a:r>
              <a:endParaRPr lang="zh-CN" altLang="zh-CN" sz="4000" dirty="0">
                <a:solidFill>
                  <a:srgbClr val="FFFFFF"/>
                </a:solidFill>
              </a:endParaRPr>
            </a:p>
          </p:txBody>
        </p:sp>
      </p:grpSp>
      <p:sp>
        <p:nvSpPr>
          <p:cNvPr id="2" name="矩形 1"/>
          <p:cNvSpPr/>
          <p:nvPr/>
        </p:nvSpPr>
        <p:spPr>
          <a:xfrm>
            <a:off x="1022793" y="1509854"/>
            <a:ext cx="6096000" cy="1887696"/>
          </a:xfrm>
          <a:prstGeom prst="rect">
            <a:avLst/>
          </a:prstGeom>
        </p:spPr>
        <p:txBody>
          <a:bodyPr>
            <a:spAutoFit/>
          </a:bodyPr>
          <a:lstStyle/>
          <a:p>
            <a:pPr>
              <a:lnSpc>
                <a:spcPct val="200000"/>
              </a:lnSpc>
            </a:pPr>
            <a:r>
              <a:rPr lang="zh-CN" altLang="zh-CN" sz="2000" dirty="0">
                <a:solidFill>
                  <a:srgbClr val="FFFFFF"/>
                </a:solidFill>
              </a:rPr>
              <a:t>真实世界和虚拟世界的信息集成</a:t>
            </a:r>
            <a:r>
              <a:rPr lang="zh-CN" altLang="zh-CN" sz="2000" dirty="0" smtClean="0">
                <a:solidFill>
                  <a:srgbClr val="FFFFFF"/>
                </a:solidFill>
              </a:rPr>
              <a:t>；</a:t>
            </a:r>
            <a:endParaRPr lang="en-US" altLang="zh-CN" sz="2000" dirty="0" smtClean="0">
              <a:solidFill>
                <a:srgbClr val="FFFFFF"/>
              </a:solidFill>
            </a:endParaRPr>
          </a:p>
          <a:p>
            <a:pPr>
              <a:lnSpc>
                <a:spcPct val="200000"/>
              </a:lnSpc>
            </a:pPr>
            <a:r>
              <a:rPr lang="zh-CN" altLang="zh-CN" sz="2000" dirty="0" smtClean="0">
                <a:solidFill>
                  <a:srgbClr val="FFFFFF"/>
                </a:solidFill>
              </a:rPr>
              <a:t>具有实时</a:t>
            </a:r>
            <a:r>
              <a:rPr lang="zh-CN" altLang="zh-CN" sz="2000" dirty="0">
                <a:solidFill>
                  <a:srgbClr val="FFFFFF"/>
                </a:solidFill>
              </a:rPr>
              <a:t>交互性</a:t>
            </a:r>
            <a:r>
              <a:rPr lang="zh-CN" altLang="zh-CN" sz="2000" dirty="0" smtClean="0">
                <a:solidFill>
                  <a:srgbClr val="FFFFFF"/>
                </a:solidFill>
              </a:rPr>
              <a:t>；</a:t>
            </a:r>
            <a:endParaRPr lang="en-US" altLang="zh-CN" sz="2000" dirty="0" smtClean="0">
              <a:solidFill>
                <a:srgbClr val="FFFFFF"/>
              </a:solidFill>
            </a:endParaRPr>
          </a:p>
          <a:p>
            <a:pPr>
              <a:lnSpc>
                <a:spcPct val="200000"/>
              </a:lnSpc>
            </a:pPr>
            <a:r>
              <a:rPr lang="zh-CN" altLang="zh-CN" sz="2000" dirty="0" smtClean="0">
                <a:solidFill>
                  <a:srgbClr val="FFFFFF"/>
                </a:solidFill>
              </a:rPr>
              <a:t>是在三维尺度空间中增添定位虚拟</a:t>
            </a:r>
            <a:r>
              <a:rPr lang="zh-CN" altLang="zh-CN" sz="2000" dirty="0">
                <a:solidFill>
                  <a:srgbClr val="FFFFFF"/>
                </a:solidFill>
              </a:rPr>
              <a:t>物体。 </a:t>
            </a:r>
            <a:endParaRPr lang="zh-CN" altLang="en-US" sz="2000" dirty="0">
              <a:solidFill>
                <a:srgbClr val="FFFFFF"/>
              </a:solidFill>
            </a:endParaRPr>
          </a:p>
        </p:txBody>
      </p:sp>
    </p:spTree>
    <p:extLst>
      <p:ext uri="{BB962C8B-B14F-4D97-AF65-F5344CB8AC3E}">
        <p14:creationId xmlns:p14="http://schemas.microsoft.com/office/powerpoint/2010/main" val="6450663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721021" y="1420114"/>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zh-CN" sz="4000" dirty="0">
                  <a:solidFill>
                    <a:srgbClr val="FFFFFF"/>
                  </a:solidFill>
                </a:rPr>
                <a:t>组</a:t>
              </a:r>
              <a:r>
                <a:rPr lang="zh-CN" altLang="zh-CN" sz="4000" dirty="0" smtClean="0">
                  <a:solidFill>
                    <a:srgbClr val="FFFFFF"/>
                  </a:solidFill>
                </a:rPr>
                <a:t>成形式</a:t>
              </a:r>
              <a:endParaRPr lang="zh-CN" altLang="zh-CN" sz="4000" dirty="0">
                <a:solidFill>
                  <a:srgbClr val="FFFFFF"/>
                </a:solidFill>
              </a:endParaRPr>
            </a:p>
          </p:txBody>
        </p:sp>
      </p:grpSp>
      <p:sp>
        <p:nvSpPr>
          <p:cNvPr id="3" name="矩形 2"/>
          <p:cNvSpPr/>
          <p:nvPr/>
        </p:nvSpPr>
        <p:spPr>
          <a:xfrm>
            <a:off x="1880930" y="1800592"/>
            <a:ext cx="9549472" cy="923330"/>
          </a:xfrm>
          <a:prstGeom prst="rect">
            <a:avLst/>
          </a:prstGeom>
        </p:spPr>
        <p:txBody>
          <a:bodyPr wrap="square">
            <a:spAutoFit/>
          </a:bodyPr>
          <a:lstStyle/>
          <a:p>
            <a:r>
              <a:rPr lang="zh-CN" altLang="zh-CN" dirty="0">
                <a:solidFill>
                  <a:srgbClr val="FFFFFF"/>
                </a:solidFill>
              </a:rPr>
              <a:t>基于计算机显示器的</a:t>
            </a:r>
            <a:r>
              <a:rPr lang="en-US" altLang="zh-CN" dirty="0">
                <a:solidFill>
                  <a:srgbClr val="FFFFFF"/>
                </a:solidFill>
              </a:rPr>
              <a:t>AR</a:t>
            </a:r>
            <a:r>
              <a:rPr lang="zh-CN" altLang="zh-CN" dirty="0">
                <a:solidFill>
                  <a:srgbClr val="FFFFFF"/>
                </a:solidFill>
              </a:rPr>
              <a:t>实现方案中，摄像机摄取的真实世界图像输入到计算机中，与计算机图形系统产生的虚拟景象合成，并输出到屏幕显示器。用户从屏幕上看到最终的增强场景图片。它虽然简单，但不能带给用户多少沉浸感</a:t>
            </a:r>
          </a:p>
        </p:txBody>
      </p:sp>
      <p:sp>
        <p:nvSpPr>
          <p:cNvPr id="8" name="矩形 7"/>
          <p:cNvSpPr/>
          <p:nvPr/>
        </p:nvSpPr>
        <p:spPr>
          <a:xfrm>
            <a:off x="1897798" y="1353117"/>
            <a:ext cx="1977697" cy="451406"/>
          </a:xfrm>
          <a:prstGeom prst="rect">
            <a:avLst/>
          </a:prstGeom>
        </p:spPr>
        <p:txBody>
          <a:bodyPr wrap="none">
            <a:spAutoFit/>
          </a:bodyPr>
          <a:lstStyle/>
          <a:p>
            <a:pPr lvl="0">
              <a:lnSpc>
                <a:spcPct val="120000"/>
              </a:lnSpc>
            </a:pPr>
            <a:r>
              <a:rPr lang="en-US" altLang="zh-CN" sz="2000" dirty="0">
                <a:solidFill>
                  <a:srgbClr val="FFFFFF"/>
                </a:solidFill>
              </a:rPr>
              <a:t>Monitor-Based</a:t>
            </a:r>
            <a:r>
              <a:rPr lang="zh-CN" altLang="zh-CN" sz="2000" dirty="0">
                <a:solidFill>
                  <a:srgbClr val="FFFFFF"/>
                </a:solidFill>
              </a:rPr>
              <a:t> </a:t>
            </a:r>
          </a:p>
        </p:txBody>
      </p:sp>
      <p:pic>
        <p:nvPicPr>
          <p:cNvPr id="18" name="图片 17" descr="https://gss0.bdstatic.com/94o3dSag_xI4khGkpoWK1HF6hhy/baike/c0%3Dbaike80%2C5%2C5%2C80%2C26/sign=d456bbcea5c27d1eb12b33967abcc60b/21a4462309f79052984b4e540df3d7ca7bcbd507.jpg"/>
          <p:cNvPicPr/>
          <p:nvPr/>
        </p:nvPicPr>
        <p:blipFill>
          <a:blip r:embed="rId2">
            <a:extLst>
              <a:ext uri="{28A0092B-C50C-407E-A947-70E740481C1C}">
                <a14:useLocalDpi xmlns:a14="http://schemas.microsoft.com/office/drawing/2010/main" val="0"/>
              </a:ext>
            </a:extLst>
          </a:blip>
          <a:srcRect/>
          <a:stretch>
            <a:fillRect/>
          </a:stretch>
        </p:blipFill>
        <p:spPr bwMode="auto">
          <a:xfrm>
            <a:off x="2291769" y="2832710"/>
            <a:ext cx="8176803" cy="3870839"/>
          </a:xfrm>
          <a:prstGeom prst="rect">
            <a:avLst/>
          </a:prstGeom>
          <a:noFill/>
          <a:ln>
            <a:noFill/>
          </a:ln>
        </p:spPr>
      </p:pic>
    </p:spTree>
    <p:extLst>
      <p:ext uri="{BB962C8B-B14F-4D97-AF65-F5344CB8AC3E}">
        <p14:creationId xmlns:p14="http://schemas.microsoft.com/office/powerpoint/2010/main" val="242660281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721021" y="1420114"/>
            <a:ext cx="878682" cy="878682"/>
          </a:xfrm>
          <a:prstGeom prst="ellipse">
            <a:avLst/>
          </a:prstGeom>
          <a:solidFill>
            <a:srgbClr val="FF5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t>2</a:t>
            </a:r>
            <a:endParaRPr lang="zh-CN" altLang="en-US" sz="4400" dirty="0"/>
          </a:p>
        </p:txBody>
      </p:sp>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zh-CN" sz="4000" dirty="0">
                  <a:solidFill>
                    <a:srgbClr val="FFFFFF"/>
                  </a:solidFill>
                </a:rPr>
                <a:t>组</a:t>
              </a:r>
              <a:r>
                <a:rPr lang="zh-CN" altLang="zh-CN" sz="4000" dirty="0" smtClean="0">
                  <a:solidFill>
                    <a:srgbClr val="FFFFFF"/>
                  </a:solidFill>
                </a:rPr>
                <a:t>成形式</a:t>
              </a:r>
              <a:endParaRPr lang="zh-CN" altLang="zh-CN" sz="4000" dirty="0">
                <a:solidFill>
                  <a:srgbClr val="FFFFFF"/>
                </a:solidFill>
              </a:endParaRPr>
            </a:p>
          </p:txBody>
        </p:sp>
      </p:grpSp>
      <p:sp>
        <p:nvSpPr>
          <p:cNvPr id="3" name="矩形 2"/>
          <p:cNvSpPr/>
          <p:nvPr/>
        </p:nvSpPr>
        <p:spPr>
          <a:xfrm>
            <a:off x="1880930" y="1800592"/>
            <a:ext cx="9549472" cy="1200329"/>
          </a:xfrm>
          <a:prstGeom prst="rect">
            <a:avLst/>
          </a:prstGeom>
        </p:spPr>
        <p:txBody>
          <a:bodyPr wrap="square">
            <a:spAutoFit/>
          </a:bodyPr>
          <a:lstStyle/>
          <a:p>
            <a:r>
              <a:rPr lang="zh-CN" altLang="zh-CN" dirty="0">
                <a:solidFill>
                  <a:srgbClr val="FFFFFF"/>
                </a:solidFill>
              </a:rPr>
              <a:t>头盔式显示器</a:t>
            </a:r>
            <a:r>
              <a:rPr lang="en-US" altLang="zh-CN" dirty="0">
                <a:solidFill>
                  <a:srgbClr val="FFFFFF"/>
                </a:solidFill>
              </a:rPr>
              <a:t>(Head-mounted displays,</a:t>
            </a:r>
            <a:r>
              <a:rPr lang="zh-CN" altLang="zh-CN" dirty="0">
                <a:solidFill>
                  <a:srgbClr val="FFFFFF"/>
                </a:solidFill>
              </a:rPr>
              <a:t>简称</a:t>
            </a:r>
            <a:r>
              <a:rPr lang="en-US" altLang="zh-CN" dirty="0">
                <a:solidFill>
                  <a:srgbClr val="FFFFFF"/>
                </a:solidFill>
              </a:rPr>
              <a:t>HMD)</a:t>
            </a:r>
            <a:r>
              <a:rPr lang="zh-CN" altLang="zh-CN" dirty="0">
                <a:solidFill>
                  <a:srgbClr val="FFFFFF"/>
                </a:solidFill>
              </a:rPr>
              <a:t>被广泛应用于虚拟现实系统中，用以增强用户的视觉沉浸感。增强现实技术的研究者们也采用了类似的显示技术，这就是在</a:t>
            </a:r>
            <a:r>
              <a:rPr lang="en-US" altLang="zh-CN" dirty="0">
                <a:solidFill>
                  <a:srgbClr val="FFFFFF"/>
                </a:solidFill>
              </a:rPr>
              <a:t>AR</a:t>
            </a:r>
            <a:r>
              <a:rPr lang="zh-CN" altLang="zh-CN" dirty="0">
                <a:solidFill>
                  <a:srgbClr val="FFFFFF"/>
                </a:solidFill>
              </a:rPr>
              <a:t>中广泛应用的穿透式</a:t>
            </a:r>
            <a:r>
              <a:rPr lang="en-US" altLang="zh-CN" dirty="0">
                <a:solidFill>
                  <a:srgbClr val="FFFFFF"/>
                </a:solidFill>
              </a:rPr>
              <a:t>HMD</a:t>
            </a:r>
            <a:r>
              <a:rPr lang="zh-CN" altLang="zh-CN" dirty="0">
                <a:solidFill>
                  <a:srgbClr val="FFFFFF"/>
                </a:solidFill>
              </a:rPr>
              <a:t>，光学透视式增强现实系统具有简单、分辨率高、没有视觉偏差等优点，但它同时也存在着定位精度要求高、延迟匹配难、视野相对较窄和价格高等不足</a:t>
            </a:r>
          </a:p>
        </p:txBody>
      </p:sp>
      <p:sp>
        <p:nvSpPr>
          <p:cNvPr id="8" name="矩形 7"/>
          <p:cNvSpPr/>
          <p:nvPr/>
        </p:nvSpPr>
        <p:spPr>
          <a:xfrm>
            <a:off x="1897798" y="1353117"/>
            <a:ext cx="1467068" cy="451406"/>
          </a:xfrm>
          <a:prstGeom prst="rect">
            <a:avLst/>
          </a:prstGeom>
        </p:spPr>
        <p:txBody>
          <a:bodyPr wrap="none">
            <a:spAutoFit/>
          </a:bodyPr>
          <a:lstStyle/>
          <a:p>
            <a:pPr lvl="0">
              <a:lnSpc>
                <a:spcPct val="120000"/>
              </a:lnSpc>
            </a:pPr>
            <a:r>
              <a:rPr lang="zh-CN" altLang="zh-CN" sz="2000" dirty="0">
                <a:solidFill>
                  <a:srgbClr val="FFFFFF"/>
                </a:solidFill>
              </a:rPr>
              <a:t>光学透视式 </a:t>
            </a:r>
          </a:p>
        </p:txBody>
      </p:sp>
      <p:pic>
        <p:nvPicPr>
          <p:cNvPr id="11" name="图片 10" descr="https://gss1.bdstatic.com/9vo3dSag_xI4khGkpoWK1HF6hhy/baike/c0%3Dbaike92%2C5%2C5%2C92%2C30/sign=4311ed53b2de9c82b268f1dd0de8eb6f/f9198618367adab49ba412298ad4b31c8701e460.jpg"/>
          <p:cNvPicPr/>
          <p:nvPr/>
        </p:nvPicPr>
        <p:blipFill>
          <a:blip r:embed="rId2">
            <a:extLst>
              <a:ext uri="{28A0092B-C50C-407E-A947-70E740481C1C}">
                <a14:useLocalDpi xmlns:a14="http://schemas.microsoft.com/office/drawing/2010/main" val="0"/>
              </a:ext>
            </a:extLst>
          </a:blip>
          <a:srcRect/>
          <a:stretch>
            <a:fillRect/>
          </a:stretch>
        </p:blipFill>
        <p:spPr bwMode="auto">
          <a:xfrm>
            <a:off x="2840985" y="3140479"/>
            <a:ext cx="6669056" cy="3717521"/>
          </a:xfrm>
          <a:prstGeom prst="rect">
            <a:avLst/>
          </a:prstGeom>
          <a:noFill/>
          <a:ln>
            <a:noFill/>
          </a:ln>
        </p:spPr>
      </p:pic>
    </p:spTree>
    <p:extLst>
      <p:ext uri="{BB962C8B-B14F-4D97-AF65-F5344CB8AC3E}">
        <p14:creationId xmlns:p14="http://schemas.microsoft.com/office/powerpoint/2010/main" val="15002909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721021" y="1420114"/>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t>3</a:t>
            </a:r>
            <a:endParaRPr lang="zh-CN" altLang="en-US" sz="4400" dirty="0"/>
          </a:p>
        </p:txBody>
      </p:sp>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zh-CN" sz="4000" dirty="0">
                  <a:solidFill>
                    <a:srgbClr val="FFFFFF"/>
                  </a:solidFill>
                </a:rPr>
                <a:t>组</a:t>
              </a:r>
              <a:r>
                <a:rPr lang="zh-CN" altLang="zh-CN" sz="4000" dirty="0" smtClean="0">
                  <a:solidFill>
                    <a:srgbClr val="FFFFFF"/>
                  </a:solidFill>
                </a:rPr>
                <a:t>成形式</a:t>
              </a:r>
              <a:endParaRPr lang="zh-CN" altLang="zh-CN" sz="4000" dirty="0">
                <a:solidFill>
                  <a:srgbClr val="FFFFFF"/>
                </a:solidFill>
              </a:endParaRPr>
            </a:p>
          </p:txBody>
        </p:sp>
      </p:grpSp>
      <p:sp>
        <p:nvSpPr>
          <p:cNvPr id="3" name="矩形 2"/>
          <p:cNvSpPr/>
          <p:nvPr/>
        </p:nvSpPr>
        <p:spPr>
          <a:xfrm>
            <a:off x="1880930" y="1800592"/>
            <a:ext cx="9549472" cy="369332"/>
          </a:xfrm>
          <a:prstGeom prst="rect">
            <a:avLst/>
          </a:prstGeom>
        </p:spPr>
        <p:txBody>
          <a:bodyPr wrap="square">
            <a:spAutoFit/>
          </a:bodyPr>
          <a:lstStyle/>
          <a:p>
            <a:r>
              <a:rPr lang="zh-CN" altLang="zh-CN" dirty="0">
                <a:solidFill>
                  <a:srgbClr val="FFFFFF"/>
                </a:solidFill>
              </a:rPr>
              <a:t>视频透视式增强现实系统采用的基于视频合成技术的穿透式</a:t>
            </a:r>
            <a:r>
              <a:rPr lang="en-US" altLang="zh-CN" dirty="0">
                <a:solidFill>
                  <a:srgbClr val="FFFFFF"/>
                </a:solidFill>
              </a:rPr>
              <a:t>HMD(Video See-through HMD)</a:t>
            </a:r>
            <a:endParaRPr lang="zh-CN" altLang="zh-CN" dirty="0">
              <a:solidFill>
                <a:srgbClr val="FFFFFF"/>
              </a:solidFill>
            </a:endParaRPr>
          </a:p>
        </p:txBody>
      </p:sp>
      <p:sp>
        <p:nvSpPr>
          <p:cNvPr id="8" name="矩形 7"/>
          <p:cNvSpPr/>
          <p:nvPr/>
        </p:nvSpPr>
        <p:spPr>
          <a:xfrm>
            <a:off x="1897798" y="1353117"/>
            <a:ext cx="1467068" cy="451406"/>
          </a:xfrm>
          <a:prstGeom prst="rect">
            <a:avLst/>
          </a:prstGeom>
        </p:spPr>
        <p:txBody>
          <a:bodyPr wrap="none">
            <a:spAutoFit/>
          </a:bodyPr>
          <a:lstStyle/>
          <a:p>
            <a:pPr lvl="0">
              <a:lnSpc>
                <a:spcPct val="120000"/>
              </a:lnSpc>
            </a:pPr>
            <a:r>
              <a:rPr lang="zh-CN" altLang="zh-CN" sz="2000" dirty="0">
                <a:solidFill>
                  <a:srgbClr val="FFFFFF"/>
                </a:solidFill>
              </a:rPr>
              <a:t>视频透视式 </a:t>
            </a:r>
          </a:p>
        </p:txBody>
      </p:sp>
      <p:pic>
        <p:nvPicPr>
          <p:cNvPr id="11" name="图片 10" descr="https://gss3.bdstatic.com/-Po3dSag_xI4khGkpoWK1HF6hhy/baike/c0%3Dbaike92%2C5%2C5%2C92%2C30/sign=81c67b4ab812c8fca0fefe9f9d6af920/f603918fa0ec08faa2701acd58ee3d6d55fbda6c.jpg"/>
          <p:cNvPicPr/>
          <p:nvPr/>
        </p:nvPicPr>
        <p:blipFill>
          <a:blip r:embed="rId2">
            <a:extLst>
              <a:ext uri="{28A0092B-C50C-407E-A947-70E740481C1C}">
                <a14:useLocalDpi xmlns:a14="http://schemas.microsoft.com/office/drawing/2010/main" val="0"/>
              </a:ext>
            </a:extLst>
          </a:blip>
          <a:srcRect/>
          <a:stretch>
            <a:fillRect/>
          </a:stretch>
        </p:blipFill>
        <p:spPr bwMode="auto">
          <a:xfrm>
            <a:off x="2394751" y="2402552"/>
            <a:ext cx="7509763" cy="4318159"/>
          </a:xfrm>
          <a:prstGeom prst="rect">
            <a:avLst/>
          </a:prstGeom>
          <a:noFill/>
          <a:ln>
            <a:noFill/>
          </a:ln>
        </p:spPr>
      </p:pic>
    </p:spTree>
    <p:extLst>
      <p:ext uri="{BB962C8B-B14F-4D97-AF65-F5344CB8AC3E}">
        <p14:creationId xmlns:p14="http://schemas.microsoft.com/office/powerpoint/2010/main" val="13944809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966496" y="1631007"/>
            <a:ext cx="4755822" cy="3297127"/>
          </a:xfrm>
          <a:prstGeom prst="rect">
            <a:avLst/>
          </a:prstGeom>
          <a:solidFill>
            <a:srgbClr val="118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536151" y="1609077"/>
            <a:ext cx="3134191" cy="1862048"/>
          </a:xfrm>
          <a:prstGeom prst="rect">
            <a:avLst/>
          </a:prstGeom>
          <a:solidFill>
            <a:srgbClr val="1181B3"/>
          </a:solidFill>
        </p:spPr>
        <p:txBody>
          <a:bodyPr wrap="none" rtlCol="0">
            <a:spAutoFit/>
          </a:bodyPr>
          <a:lstStyle/>
          <a:p>
            <a:r>
              <a:rPr lang="zh-CN" altLang="en-US" sz="11500" dirty="0">
                <a:solidFill>
                  <a:schemeClr val="bg1"/>
                </a:solidFill>
              </a:rPr>
              <a:t>目录</a:t>
            </a:r>
          </a:p>
        </p:txBody>
      </p:sp>
      <p:sp>
        <p:nvSpPr>
          <p:cNvPr id="5" name="TextBox 29"/>
          <p:cNvSpPr txBox="1"/>
          <p:nvPr/>
        </p:nvSpPr>
        <p:spPr>
          <a:xfrm>
            <a:off x="4548578" y="3726766"/>
            <a:ext cx="2121764" cy="579005"/>
          </a:xfrm>
          <a:prstGeom prst="rect">
            <a:avLst/>
          </a:prstGeom>
          <a:solidFill>
            <a:srgbClr val="1181B3"/>
          </a:solidFill>
        </p:spPr>
        <p:txBody>
          <a:bodyPr wrap="square"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r>
              <a:rPr lang="en-US" altLang="zh-CN" sz="2400" dirty="0">
                <a:solidFill>
                  <a:schemeClr val="bg1"/>
                </a:solidFill>
                <a:latin typeface="华文细黑" panose="02010600040101010101" pitchFamily="2" charset="-122"/>
                <a:ea typeface="华文细黑" panose="02010600040101010101" pitchFamily="2" charset="-122"/>
              </a:rPr>
              <a:t>Content</a:t>
            </a:r>
            <a:endParaRPr lang="zh-CN" altLang="en-US" sz="2400" dirty="0">
              <a:solidFill>
                <a:schemeClr val="bg1"/>
              </a:solidFill>
              <a:latin typeface="华文细黑" panose="02010600040101010101" pitchFamily="2" charset="-122"/>
              <a:ea typeface="华文细黑" panose="02010600040101010101" pitchFamily="2" charset="-122"/>
            </a:endParaRPr>
          </a:p>
        </p:txBody>
      </p:sp>
      <p:cxnSp>
        <p:nvCxnSpPr>
          <p:cNvPr id="7" name="直接连接符 6"/>
          <p:cNvCxnSpPr/>
          <p:nvPr/>
        </p:nvCxnSpPr>
        <p:spPr>
          <a:xfrm>
            <a:off x="6966496" y="1674084"/>
            <a:ext cx="0" cy="3254050"/>
          </a:xfrm>
          <a:prstGeom prst="line">
            <a:avLst/>
          </a:prstGeom>
          <a:ln w="76200">
            <a:solidFill>
              <a:srgbClr val="159FDD"/>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7585811" y="1609077"/>
            <a:ext cx="3055136" cy="2913276"/>
            <a:chOff x="5429919" y="1835058"/>
            <a:chExt cx="3055136" cy="2913276"/>
          </a:xfrm>
        </p:grpSpPr>
        <p:sp>
          <p:nvSpPr>
            <p:cNvPr id="8" name="TextBox 75"/>
            <p:cNvSpPr txBox="1"/>
            <p:nvPr/>
          </p:nvSpPr>
          <p:spPr>
            <a:xfrm>
              <a:off x="5429919" y="1835058"/>
              <a:ext cx="2921768" cy="584775"/>
            </a:xfrm>
            <a:prstGeom prst="rect">
              <a:avLst/>
            </a:prstGeom>
            <a:noFill/>
          </p:spPr>
          <p:txBody>
            <a:bodyPr wrap="square" rtlCol="0">
              <a:spAutoFit/>
            </a:bodyPr>
            <a:lstStyle/>
            <a:p>
              <a:r>
                <a:rPr lang="zh-CN" altLang="en-US" sz="3200" b="1" dirty="0" smtClean="0">
                  <a:solidFill>
                    <a:schemeClr val="bg1"/>
                  </a:solidFill>
                  <a:latin typeface="+mn-ea"/>
                </a:rPr>
                <a:t>增强现实（</a:t>
              </a:r>
              <a:r>
                <a:rPr lang="en-US" altLang="zh-CN" sz="3200" b="1" dirty="0" smtClean="0">
                  <a:solidFill>
                    <a:schemeClr val="bg1"/>
                  </a:solidFill>
                  <a:latin typeface="+mn-ea"/>
                </a:rPr>
                <a:t>AR</a:t>
              </a:r>
              <a:r>
                <a:rPr lang="zh-CN" altLang="en-US" sz="3200" b="1" dirty="0" smtClean="0">
                  <a:solidFill>
                    <a:schemeClr val="bg1"/>
                  </a:solidFill>
                  <a:latin typeface="+mn-ea"/>
                </a:rPr>
                <a:t>）</a:t>
              </a:r>
              <a:endParaRPr lang="zh-CN" altLang="en-US" sz="3200" b="1" dirty="0">
                <a:solidFill>
                  <a:schemeClr val="bg1"/>
                </a:solidFill>
                <a:latin typeface="+mn-ea"/>
              </a:endParaRPr>
            </a:p>
          </p:txBody>
        </p:sp>
        <p:sp>
          <p:nvSpPr>
            <p:cNvPr id="9" name="TextBox 86"/>
            <p:cNvSpPr txBox="1"/>
            <p:nvPr/>
          </p:nvSpPr>
          <p:spPr>
            <a:xfrm>
              <a:off x="5645865" y="2561628"/>
              <a:ext cx="1723549" cy="400110"/>
            </a:xfrm>
            <a:prstGeom prst="rect">
              <a:avLst/>
            </a:prstGeom>
            <a:noFill/>
          </p:spPr>
          <p:txBody>
            <a:bodyPr wrap="none" rtlCol="0">
              <a:spAutoFit/>
            </a:bodyPr>
            <a:lstStyle/>
            <a:p>
              <a:r>
                <a:rPr lang="zh-CN" altLang="en-US" sz="2000" b="1" dirty="0">
                  <a:solidFill>
                    <a:schemeClr val="bg1"/>
                  </a:solidFill>
                  <a:latin typeface="+mn-ea"/>
                </a:rPr>
                <a:t>本周</a:t>
              </a:r>
              <a:r>
                <a:rPr lang="zh-CN" altLang="en-US" sz="2000" b="1" dirty="0" smtClean="0">
                  <a:solidFill>
                    <a:schemeClr val="bg1"/>
                  </a:solidFill>
                  <a:latin typeface="+mn-ea"/>
                </a:rPr>
                <a:t>团队工作</a:t>
              </a:r>
              <a:endParaRPr lang="zh-CN" altLang="en-US" sz="2000" b="1" dirty="0">
                <a:solidFill>
                  <a:schemeClr val="bg1"/>
                </a:solidFill>
                <a:latin typeface="+mn-ea"/>
              </a:endParaRPr>
            </a:p>
          </p:txBody>
        </p:sp>
        <p:sp>
          <p:nvSpPr>
            <p:cNvPr id="10" name="TextBox 88"/>
            <p:cNvSpPr txBox="1"/>
            <p:nvPr/>
          </p:nvSpPr>
          <p:spPr>
            <a:xfrm>
              <a:off x="5645816" y="3119033"/>
              <a:ext cx="1723549" cy="400110"/>
            </a:xfrm>
            <a:prstGeom prst="rect">
              <a:avLst/>
            </a:prstGeom>
            <a:noFill/>
          </p:spPr>
          <p:txBody>
            <a:bodyPr wrap="none" rtlCol="0">
              <a:spAutoFit/>
            </a:bodyPr>
            <a:lstStyle/>
            <a:p>
              <a:r>
                <a:rPr lang="zh-CN" altLang="en-US" sz="2000" b="1" dirty="0" smtClean="0">
                  <a:solidFill>
                    <a:schemeClr val="bg1"/>
                  </a:solidFill>
                  <a:latin typeface="+mn-ea"/>
                </a:rPr>
                <a:t>团队内部协议</a:t>
              </a:r>
              <a:endParaRPr lang="zh-CN" altLang="en-US" sz="2000" b="1" dirty="0">
                <a:solidFill>
                  <a:schemeClr val="bg1"/>
                </a:solidFill>
                <a:latin typeface="+mn-ea"/>
              </a:endParaRPr>
            </a:p>
          </p:txBody>
        </p:sp>
        <p:sp>
          <p:nvSpPr>
            <p:cNvPr id="11" name="TextBox 89"/>
            <p:cNvSpPr txBox="1"/>
            <p:nvPr/>
          </p:nvSpPr>
          <p:spPr>
            <a:xfrm>
              <a:off x="5645816" y="3737095"/>
              <a:ext cx="2839239" cy="400110"/>
            </a:xfrm>
            <a:prstGeom prst="rect">
              <a:avLst/>
            </a:prstGeom>
            <a:noFill/>
          </p:spPr>
          <p:txBody>
            <a:bodyPr wrap="none" rtlCol="0">
              <a:spAutoFit/>
            </a:bodyPr>
            <a:lstStyle/>
            <a:p>
              <a:r>
                <a:rPr lang="zh-CN" altLang="en-US" sz="2000" b="1" dirty="0" smtClean="0">
                  <a:solidFill>
                    <a:schemeClr val="bg1"/>
                  </a:solidFill>
                  <a:latin typeface="+mn-ea"/>
                </a:rPr>
                <a:t>本周进一步</a:t>
              </a:r>
              <a:r>
                <a:rPr lang="en-US" altLang="zh-CN" sz="2000" b="1" dirty="0" smtClean="0">
                  <a:solidFill>
                    <a:schemeClr val="bg1"/>
                  </a:solidFill>
                  <a:latin typeface="+mn-ea"/>
                </a:rPr>
                <a:t>AR</a:t>
              </a:r>
              <a:r>
                <a:rPr lang="zh-CN" altLang="en-US" sz="2000" b="1" dirty="0" smtClean="0">
                  <a:solidFill>
                    <a:schemeClr val="bg1"/>
                  </a:solidFill>
                  <a:latin typeface="+mn-ea"/>
                </a:rPr>
                <a:t>产业调研</a:t>
              </a:r>
              <a:endParaRPr lang="zh-CN" altLang="en-US" sz="2000" b="1" dirty="0">
                <a:solidFill>
                  <a:schemeClr val="bg1"/>
                </a:solidFill>
                <a:latin typeface="+mn-ea"/>
              </a:endParaRPr>
            </a:p>
          </p:txBody>
        </p:sp>
        <p:sp>
          <p:nvSpPr>
            <p:cNvPr id="12" name="TextBox 90"/>
            <p:cNvSpPr txBox="1"/>
            <p:nvPr/>
          </p:nvSpPr>
          <p:spPr>
            <a:xfrm>
              <a:off x="5645865" y="4348224"/>
              <a:ext cx="1723549" cy="400110"/>
            </a:xfrm>
            <a:prstGeom prst="rect">
              <a:avLst/>
            </a:prstGeom>
            <a:noFill/>
          </p:spPr>
          <p:txBody>
            <a:bodyPr wrap="none" rtlCol="0">
              <a:spAutoFit/>
            </a:bodyPr>
            <a:lstStyle>
              <a:defPPr>
                <a:defRPr lang="zh-CN"/>
              </a:defPPr>
              <a:lvl1pPr>
                <a:defRPr sz="2000" b="1">
                  <a:solidFill>
                    <a:schemeClr val="bg1"/>
                  </a:solidFill>
                  <a:latin typeface="+mn-ea"/>
                </a:defRPr>
              </a:lvl1pPr>
            </a:lstStyle>
            <a:p>
              <a:r>
                <a:rPr lang="zh-CN" altLang="en-US" dirty="0" smtClean="0"/>
                <a:t>参考文献汇总</a:t>
              </a:r>
              <a:endParaRPr lang="zh-CN" altLang="en-US" dirty="0"/>
            </a:p>
          </p:txBody>
        </p:sp>
      </p:grpSp>
      <p:sp>
        <p:nvSpPr>
          <p:cNvPr id="24" name="矩形 23"/>
          <p:cNvSpPr/>
          <p:nvPr/>
        </p:nvSpPr>
        <p:spPr>
          <a:xfrm>
            <a:off x="10955601" y="414922"/>
            <a:ext cx="782759" cy="710214"/>
          </a:xfrm>
          <a:prstGeom prst="rect">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微软雅黑" pitchFamily="34" charset="-122"/>
                <a:ea typeface="微软雅黑" pitchFamily="34" charset="-122"/>
              </a:rPr>
              <a:t>LOGO</a:t>
            </a:r>
            <a:endParaRPr lang="zh-CN" altLang="en-US" sz="1600" dirty="0">
              <a:latin typeface="微软雅黑" pitchFamily="34" charset="-122"/>
              <a:ea typeface="微软雅黑" pitchFamily="34" charset="-122"/>
            </a:endParaRPr>
          </a:p>
        </p:txBody>
      </p:sp>
      <p:sp>
        <p:nvSpPr>
          <p:cNvPr id="2" name="同心圆 1"/>
          <p:cNvSpPr/>
          <p:nvPr/>
        </p:nvSpPr>
        <p:spPr>
          <a:xfrm>
            <a:off x="7138737" y="2277979"/>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同心圆 14"/>
          <p:cNvSpPr/>
          <p:nvPr/>
        </p:nvSpPr>
        <p:spPr>
          <a:xfrm>
            <a:off x="7136632" y="2864551"/>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同心圆 16"/>
          <p:cNvSpPr/>
          <p:nvPr/>
        </p:nvSpPr>
        <p:spPr>
          <a:xfrm>
            <a:off x="7138735" y="3496129"/>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同心圆 17"/>
          <p:cNvSpPr/>
          <p:nvPr/>
        </p:nvSpPr>
        <p:spPr>
          <a:xfrm>
            <a:off x="7138736" y="4097708"/>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968567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5711809"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平行四边形 80"/>
          <p:cNvSpPr/>
          <p:nvPr/>
        </p:nvSpPr>
        <p:spPr>
          <a:xfrm>
            <a:off x="6311120"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29" y="407613"/>
            <a:ext cx="7748683" cy="719851"/>
            <a:chOff x="266330" y="459096"/>
            <a:chExt cx="4991908" cy="719851"/>
          </a:xfrm>
        </p:grpSpPr>
        <p:sp>
          <p:nvSpPr>
            <p:cNvPr id="30" name="平行四边形 29"/>
            <p:cNvSpPr/>
            <p:nvPr/>
          </p:nvSpPr>
          <p:spPr>
            <a:xfrm>
              <a:off x="266330" y="468733"/>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456924" y="459096"/>
              <a:ext cx="4801314" cy="707886"/>
            </a:xfrm>
            <a:prstGeom prst="rect">
              <a:avLst/>
            </a:prstGeom>
            <a:noFill/>
          </p:spPr>
          <p:txBody>
            <a:bodyPr wrap="none" rtlCol="0">
              <a:spAutoFit/>
            </a:bodyPr>
            <a:lstStyle/>
            <a:p>
              <a:r>
                <a:rPr lang="zh-CN" altLang="zh-CN" sz="4000" dirty="0">
                  <a:solidFill>
                    <a:srgbClr val="FFFFFF"/>
                  </a:solidFill>
                </a:rPr>
                <a:t>技术手段和表现形式 </a:t>
              </a:r>
            </a:p>
          </p:txBody>
        </p:sp>
      </p:grpSp>
      <p:sp>
        <p:nvSpPr>
          <p:cNvPr id="2" name="矩形 1"/>
          <p:cNvSpPr/>
          <p:nvPr/>
        </p:nvSpPr>
        <p:spPr>
          <a:xfrm>
            <a:off x="1812281" y="2539519"/>
            <a:ext cx="6096000" cy="707886"/>
          </a:xfrm>
          <a:prstGeom prst="rect">
            <a:avLst/>
          </a:prstGeom>
        </p:spPr>
        <p:txBody>
          <a:bodyPr>
            <a:spAutoFit/>
          </a:bodyPr>
          <a:lstStyle/>
          <a:p>
            <a:r>
              <a:rPr lang="en-US" altLang="zh-CN" sz="2000" dirty="0">
                <a:solidFill>
                  <a:srgbClr val="FFFFFF"/>
                </a:solidFill>
              </a:rPr>
              <a:t>Vision based </a:t>
            </a:r>
            <a:r>
              <a:rPr lang="en-US" altLang="zh-CN" sz="2000" dirty="0" smtClean="0">
                <a:solidFill>
                  <a:srgbClr val="FFFFFF"/>
                </a:solidFill>
              </a:rPr>
              <a:t>AR</a:t>
            </a:r>
          </a:p>
          <a:p>
            <a:r>
              <a:rPr lang="zh-CN" altLang="zh-CN" sz="2000" dirty="0" smtClean="0">
                <a:solidFill>
                  <a:srgbClr val="FFFFFF"/>
                </a:solidFill>
              </a:rPr>
              <a:t>基于计算机视觉</a:t>
            </a:r>
            <a:r>
              <a:rPr lang="zh-CN" altLang="zh-CN" sz="2000" dirty="0">
                <a:solidFill>
                  <a:srgbClr val="FFFFFF"/>
                </a:solidFill>
              </a:rPr>
              <a:t>的</a:t>
            </a:r>
            <a:r>
              <a:rPr lang="en-US" altLang="zh-CN" sz="2000" dirty="0" smtClean="0">
                <a:solidFill>
                  <a:srgbClr val="FFFFFF"/>
                </a:solidFill>
              </a:rPr>
              <a:t>AR</a:t>
            </a:r>
          </a:p>
        </p:txBody>
      </p:sp>
      <p:sp>
        <p:nvSpPr>
          <p:cNvPr id="13" name="椭圆 12"/>
          <p:cNvSpPr/>
          <p:nvPr/>
        </p:nvSpPr>
        <p:spPr>
          <a:xfrm>
            <a:off x="806835" y="2363974"/>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14" name="椭圆 13"/>
          <p:cNvSpPr/>
          <p:nvPr/>
        </p:nvSpPr>
        <p:spPr>
          <a:xfrm>
            <a:off x="780280" y="4120972"/>
            <a:ext cx="878682" cy="878682"/>
          </a:xfrm>
          <a:prstGeom prst="ellipse">
            <a:avLst/>
          </a:prstGeom>
          <a:solidFill>
            <a:srgbClr val="FF5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4" name="矩形 3"/>
          <p:cNvSpPr/>
          <p:nvPr/>
        </p:nvSpPr>
        <p:spPr>
          <a:xfrm>
            <a:off x="1880932" y="4238467"/>
            <a:ext cx="6096000" cy="646331"/>
          </a:xfrm>
          <a:prstGeom prst="rect">
            <a:avLst/>
          </a:prstGeom>
        </p:spPr>
        <p:txBody>
          <a:bodyPr>
            <a:spAutoFit/>
          </a:bodyPr>
          <a:lstStyle/>
          <a:p>
            <a:r>
              <a:rPr lang="en-US" altLang="zh-CN" dirty="0">
                <a:solidFill>
                  <a:srgbClr val="FFFFFF"/>
                </a:solidFill>
              </a:rPr>
              <a:t>LBS based AR</a:t>
            </a:r>
            <a:r>
              <a:rPr lang="zh-CN" altLang="zh-CN" dirty="0">
                <a:solidFill>
                  <a:srgbClr val="FFFFFF"/>
                </a:solidFill>
              </a:rPr>
              <a:t>，</a:t>
            </a:r>
            <a:endParaRPr lang="en-US" altLang="zh-CN" dirty="0">
              <a:solidFill>
                <a:srgbClr val="FFFFFF"/>
              </a:solidFill>
            </a:endParaRPr>
          </a:p>
          <a:p>
            <a:r>
              <a:rPr lang="zh-CN" altLang="zh-CN" dirty="0">
                <a:solidFill>
                  <a:srgbClr val="FFFFFF"/>
                </a:solidFill>
              </a:rPr>
              <a:t>基于地理位置信息的</a:t>
            </a:r>
            <a:r>
              <a:rPr lang="en-US" altLang="zh-CN" dirty="0">
                <a:solidFill>
                  <a:srgbClr val="FFFFFF"/>
                </a:solidFill>
              </a:rPr>
              <a:t>AR</a:t>
            </a:r>
            <a:endParaRPr lang="zh-CN" altLang="zh-CN" dirty="0">
              <a:solidFill>
                <a:srgbClr val="FFFFFF"/>
              </a:solidFill>
            </a:endParaRPr>
          </a:p>
        </p:txBody>
      </p:sp>
      <p:sp>
        <p:nvSpPr>
          <p:cNvPr id="5" name="矩形 4"/>
          <p:cNvSpPr/>
          <p:nvPr/>
        </p:nvSpPr>
        <p:spPr>
          <a:xfrm>
            <a:off x="5427344" y="2248990"/>
            <a:ext cx="2304453" cy="400110"/>
          </a:xfrm>
          <a:prstGeom prst="rect">
            <a:avLst/>
          </a:prstGeom>
        </p:spPr>
        <p:txBody>
          <a:bodyPr wrap="none">
            <a:spAutoFit/>
          </a:bodyPr>
          <a:lstStyle/>
          <a:p>
            <a:r>
              <a:rPr lang="en-US" altLang="zh-CN" sz="2000" dirty="0">
                <a:solidFill>
                  <a:srgbClr val="FFFFFF"/>
                </a:solidFill>
              </a:rPr>
              <a:t>Marker-Based AR</a:t>
            </a:r>
            <a:endParaRPr lang="zh-CN" altLang="zh-CN" sz="2000" dirty="0">
              <a:solidFill>
                <a:srgbClr val="FFFFFF"/>
              </a:solidFill>
            </a:endParaRPr>
          </a:p>
        </p:txBody>
      </p:sp>
      <p:sp>
        <p:nvSpPr>
          <p:cNvPr id="6" name="矩形 5"/>
          <p:cNvSpPr/>
          <p:nvPr/>
        </p:nvSpPr>
        <p:spPr>
          <a:xfrm>
            <a:off x="5455875" y="3124206"/>
            <a:ext cx="2088494" cy="400110"/>
          </a:xfrm>
          <a:prstGeom prst="rect">
            <a:avLst/>
          </a:prstGeom>
        </p:spPr>
        <p:txBody>
          <a:bodyPr wrap="none">
            <a:spAutoFit/>
          </a:bodyPr>
          <a:lstStyle/>
          <a:p>
            <a:r>
              <a:rPr lang="zh-CN" altLang="zh-CN" sz="2000" dirty="0">
                <a:solidFill>
                  <a:srgbClr val="FFFFFF"/>
                </a:solidFill>
              </a:rPr>
              <a:t> </a:t>
            </a:r>
            <a:r>
              <a:rPr lang="en-US" altLang="zh-CN" sz="2000" dirty="0">
                <a:solidFill>
                  <a:srgbClr val="FFFFFF"/>
                </a:solidFill>
              </a:rPr>
              <a:t>Marker-Less AR</a:t>
            </a:r>
            <a:r>
              <a:rPr lang="zh-CN" altLang="zh-CN" sz="2000" dirty="0">
                <a:solidFill>
                  <a:srgbClr val="FFFFFF"/>
                </a:solidFill>
              </a:rPr>
              <a:t> </a:t>
            </a:r>
            <a:endParaRPr lang="zh-CN" altLang="en-US" sz="2000" dirty="0">
              <a:solidFill>
                <a:srgbClr val="FFFFFF"/>
              </a:solidFill>
            </a:endParaRPr>
          </a:p>
        </p:txBody>
      </p:sp>
      <p:sp>
        <p:nvSpPr>
          <p:cNvPr id="17" name="左大括号 16"/>
          <p:cNvSpPr/>
          <p:nvPr/>
        </p:nvSpPr>
        <p:spPr>
          <a:xfrm>
            <a:off x="4927778" y="2471583"/>
            <a:ext cx="304800" cy="822960"/>
          </a:xfrm>
          <a:prstGeom prst="leftBrace">
            <a:avLst/>
          </a:prstGeom>
          <a:ln/>
        </p:spPr>
        <p:style>
          <a:lnRef idx="2">
            <a:schemeClr val="accent1"/>
          </a:lnRef>
          <a:fillRef idx="0">
            <a:schemeClr val="accent1"/>
          </a:fillRef>
          <a:effectRef idx="1">
            <a:schemeClr val="accent1"/>
          </a:effectRef>
          <a:fontRef idx="minor">
            <a:schemeClr val="tx1"/>
          </a:fontRef>
        </p:style>
        <p:txBody>
          <a:bodyPr/>
          <a:lstStyle/>
          <a:p>
            <a:endParaRPr lang="zh-CN" altLang="en-US" dirty="0"/>
          </a:p>
        </p:txBody>
      </p:sp>
    </p:spTree>
    <p:extLst>
      <p:ext uri="{BB962C8B-B14F-4D97-AF65-F5344CB8AC3E}">
        <p14:creationId xmlns:p14="http://schemas.microsoft.com/office/powerpoint/2010/main" val="33159329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721021" y="1420114"/>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zh-CN" sz="4000" dirty="0">
                  <a:solidFill>
                    <a:srgbClr val="FFFFFF"/>
                  </a:solidFill>
                </a:rPr>
                <a:t>组</a:t>
              </a:r>
              <a:r>
                <a:rPr lang="zh-CN" altLang="zh-CN" sz="4000" dirty="0" smtClean="0">
                  <a:solidFill>
                    <a:srgbClr val="FFFFFF"/>
                  </a:solidFill>
                </a:rPr>
                <a:t>成形式</a:t>
              </a:r>
              <a:endParaRPr lang="zh-CN" altLang="zh-CN" sz="4000" dirty="0">
                <a:solidFill>
                  <a:srgbClr val="FFFFFF"/>
                </a:solidFill>
              </a:endParaRPr>
            </a:p>
          </p:txBody>
        </p:sp>
      </p:grpSp>
      <p:sp>
        <p:nvSpPr>
          <p:cNvPr id="3" name="矩形 2"/>
          <p:cNvSpPr/>
          <p:nvPr/>
        </p:nvSpPr>
        <p:spPr>
          <a:xfrm>
            <a:off x="1880930" y="1800592"/>
            <a:ext cx="9549472" cy="1200329"/>
          </a:xfrm>
          <a:prstGeom prst="rect">
            <a:avLst/>
          </a:prstGeom>
        </p:spPr>
        <p:txBody>
          <a:bodyPr wrap="square">
            <a:spAutoFit/>
          </a:bodyPr>
          <a:lstStyle/>
          <a:p>
            <a:r>
              <a:rPr lang="zh-CN" altLang="zh-CN" dirty="0">
                <a:solidFill>
                  <a:srgbClr val="FFFFFF"/>
                </a:solidFill>
              </a:rPr>
              <a:t>基于计算机视觉的</a:t>
            </a:r>
            <a:r>
              <a:rPr lang="en-US" altLang="zh-CN" dirty="0">
                <a:solidFill>
                  <a:srgbClr val="FFFFFF"/>
                </a:solidFill>
              </a:rPr>
              <a:t>AR</a:t>
            </a:r>
            <a:r>
              <a:rPr lang="zh-CN" altLang="zh-CN" dirty="0">
                <a:solidFill>
                  <a:srgbClr val="FFFFFF"/>
                </a:solidFill>
              </a:rPr>
              <a:t>是利用计算机视觉方法建立现实世界与屏幕之间的映射关系，使我们想要绘制的图形或是</a:t>
            </a:r>
            <a:r>
              <a:rPr lang="en-US" altLang="zh-CN" dirty="0">
                <a:solidFill>
                  <a:srgbClr val="FFFFFF"/>
                </a:solidFill>
              </a:rPr>
              <a:t>3D</a:t>
            </a:r>
            <a:r>
              <a:rPr lang="zh-CN" altLang="zh-CN" dirty="0">
                <a:solidFill>
                  <a:srgbClr val="FFFFFF"/>
                </a:solidFill>
              </a:rPr>
              <a:t>模型可以如同依附在现实</a:t>
            </a:r>
            <a:r>
              <a:rPr lang="zh-CN" altLang="zh-CN" dirty="0" smtClean="0">
                <a:solidFill>
                  <a:srgbClr val="FFFFFF"/>
                </a:solidFill>
              </a:rPr>
              <a:t>物体上一般展现在屏幕上</a:t>
            </a:r>
            <a:r>
              <a:rPr lang="zh-CN" altLang="zh-CN" dirty="0">
                <a:solidFill>
                  <a:srgbClr val="FFFFFF"/>
                </a:solidFill>
              </a:rPr>
              <a:t>。</a:t>
            </a:r>
            <a:r>
              <a:rPr lang="zh-CN" altLang="zh-CN" dirty="0" smtClean="0">
                <a:solidFill>
                  <a:srgbClr val="FFFFFF"/>
                </a:solidFill>
              </a:rPr>
              <a:t>本质</a:t>
            </a:r>
            <a:r>
              <a:rPr lang="zh-CN" altLang="zh-CN" dirty="0">
                <a:solidFill>
                  <a:srgbClr val="FFFFFF"/>
                </a:solidFill>
              </a:rPr>
              <a:t>上来讲就是要找到现实场景中的一个依附平面，然后再将这个</a:t>
            </a:r>
            <a:r>
              <a:rPr lang="en-US" altLang="zh-CN" dirty="0">
                <a:solidFill>
                  <a:srgbClr val="FFFFFF"/>
                </a:solidFill>
              </a:rPr>
              <a:t>3</a:t>
            </a:r>
            <a:r>
              <a:rPr lang="zh-CN" altLang="zh-CN" dirty="0">
                <a:solidFill>
                  <a:srgbClr val="FFFFFF"/>
                </a:solidFill>
              </a:rPr>
              <a:t>维场景下的平面映射到我们</a:t>
            </a:r>
            <a:r>
              <a:rPr lang="en-US" altLang="zh-CN" dirty="0">
                <a:solidFill>
                  <a:srgbClr val="FFFFFF"/>
                </a:solidFill>
              </a:rPr>
              <a:t>2</a:t>
            </a:r>
            <a:r>
              <a:rPr lang="zh-CN" altLang="zh-CN" dirty="0">
                <a:solidFill>
                  <a:srgbClr val="FFFFFF"/>
                </a:solidFill>
              </a:rPr>
              <a:t>维屏幕上，然后再在这个平面上绘制你想要展现</a:t>
            </a:r>
            <a:r>
              <a:rPr lang="zh-CN" altLang="zh-CN" dirty="0" smtClean="0">
                <a:solidFill>
                  <a:srgbClr val="FFFFFF"/>
                </a:solidFill>
              </a:rPr>
              <a:t>的图形</a:t>
            </a:r>
            <a:r>
              <a:rPr lang="zh-CN" altLang="en-US" dirty="0" smtClean="0">
                <a:solidFill>
                  <a:srgbClr val="FFFFFF"/>
                </a:solidFill>
              </a:rPr>
              <a:t>。</a:t>
            </a:r>
            <a:r>
              <a:rPr lang="zh-CN" altLang="zh-CN" dirty="0" smtClean="0">
                <a:solidFill>
                  <a:srgbClr val="FFFFFF"/>
                </a:solidFill>
              </a:rPr>
              <a:t> </a:t>
            </a:r>
            <a:endParaRPr lang="zh-CN" altLang="zh-CN" dirty="0">
              <a:solidFill>
                <a:srgbClr val="FFFFFF"/>
              </a:solidFill>
            </a:endParaRPr>
          </a:p>
        </p:txBody>
      </p:sp>
      <p:sp>
        <p:nvSpPr>
          <p:cNvPr id="8" name="矩形 7"/>
          <p:cNvSpPr/>
          <p:nvPr/>
        </p:nvSpPr>
        <p:spPr>
          <a:xfrm>
            <a:off x="1897798" y="1353117"/>
            <a:ext cx="2156978" cy="400110"/>
          </a:xfrm>
          <a:prstGeom prst="rect">
            <a:avLst/>
          </a:prstGeom>
        </p:spPr>
        <p:txBody>
          <a:bodyPr wrap="none">
            <a:spAutoFit/>
          </a:bodyPr>
          <a:lstStyle/>
          <a:p>
            <a:r>
              <a:rPr lang="en-US" altLang="zh-CN" sz="2000" dirty="0">
                <a:solidFill>
                  <a:srgbClr val="FFFFFF"/>
                </a:solidFill>
              </a:rPr>
              <a:t>Vision based AR</a:t>
            </a:r>
            <a:endParaRPr lang="zh-CN" altLang="zh-CN" sz="2000" dirty="0">
              <a:solidFill>
                <a:srgbClr val="FFFFFF"/>
              </a:solidFill>
            </a:endParaRPr>
          </a:p>
        </p:txBody>
      </p:sp>
      <p:sp>
        <p:nvSpPr>
          <p:cNvPr id="2" name="矩形 1"/>
          <p:cNvSpPr/>
          <p:nvPr/>
        </p:nvSpPr>
        <p:spPr>
          <a:xfrm>
            <a:off x="1142933" y="6396335"/>
            <a:ext cx="6096000" cy="461665"/>
          </a:xfrm>
          <a:prstGeom prst="rect">
            <a:avLst/>
          </a:prstGeom>
        </p:spPr>
        <p:txBody>
          <a:bodyPr>
            <a:spAutoFit/>
          </a:bodyPr>
          <a:lstStyle/>
          <a:p>
            <a:r>
              <a:rPr lang="zh-CN" altLang="zh-CN" sz="1200" dirty="0">
                <a:solidFill>
                  <a:srgbClr val="FFFFFF"/>
                </a:solidFill>
              </a:rPr>
              <a:t>增强现实技术原理及应用</a:t>
            </a:r>
            <a:r>
              <a:rPr lang="en-US" altLang="zh-CN" sz="1200" dirty="0">
                <a:solidFill>
                  <a:srgbClr val="FFFFFF"/>
                </a:solidFill>
              </a:rPr>
              <a:t>-GAD</a:t>
            </a:r>
            <a:r>
              <a:rPr lang="zh-CN" altLang="zh-CN" sz="1200" dirty="0">
                <a:solidFill>
                  <a:srgbClr val="FFFFFF"/>
                </a:solidFill>
              </a:rPr>
              <a:t>腾讯游戏开发者平台</a:t>
            </a:r>
          </a:p>
          <a:p>
            <a:r>
              <a:rPr lang="en-US" altLang="zh-CN" sz="1200" u="sng" dirty="0">
                <a:solidFill>
                  <a:srgbClr val="FFFFFF"/>
                </a:solidFill>
                <a:hlinkClick r:id="rId2"/>
              </a:rPr>
              <a:t>http://gad.qq.com/article/detail/13551</a:t>
            </a:r>
            <a:r>
              <a:rPr lang="zh-CN" altLang="zh-CN" sz="1200" dirty="0">
                <a:solidFill>
                  <a:srgbClr val="FFFFFF"/>
                </a:solidFill>
              </a:rPr>
              <a:t> </a:t>
            </a:r>
            <a:endParaRPr lang="zh-CN" altLang="en-US" sz="1200" dirty="0">
              <a:solidFill>
                <a:srgbClr val="FFFFFF"/>
              </a:solidFill>
            </a:endParaRPr>
          </a:p>
        </p:txBody>
      </p:sp>
    </p:spTree>
    <p:extLst>
      <p:ext uri="{BB962C8B-B14F-4D97-AF65-F5344CB8AC3E}">
        <p14:creationId xmlns:p14="http://schemas.microsoft.com/office/powerpoint/2010/main" val="9398729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5711809"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平行四边形 80"/>
          <p:cNvSpPr/>
          <p:nvPr/>
        </p:nvSpPr>
        <p:spPr>
          <a:xfrm>
            <a:off x="6311120"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29" y="407613"/>
            <a:ext cx="7748683" cy="719851"/>
            <a:chOff x="266330" y="459096"/>
            <a:chExt cx="4991908" cy="719851"/>
          </a:xfrm>
        </p:grpSpPr>
        <p:sp>
          <p:nvSpPr>
            <p:cNvPr id="30" name="平行四边形 29"/>
            <p:cNvSpPr/>
            <p:nvPr/>
          </p:nvSpPr>
          <p:spPr>
            <a:xfrm>
              <a:off x="266330" y="468733"/>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456924" y="459096"/>
              <a:ext cx="4801314" cy="707886"/>
            </a:xfrm>
            <a:prstGeom prst="rect">
              <a:avLst/>
            </a:prstGeom>
            <a:noFill/>
          </p:spPr>
          <p:txBody>
            <a:bodyPr wrap="none" rtlCol="0">
              <a:spAutoFit/>
            </a:bodyPr>
            <a:lstStyle/>
            <a:p>
              <a:r>
                <a:rPr lang="zh-CN" altLang="zh-CN" sz="4000" dirty="0">
                  <a:solidFill>
                    <a:srgbClr val="FFFFFF"/>
                  </a:solidFill>
                </a:rPr>
                <a:t>技术手段和表现形式 </a:t>
              </a:r>
            </a:p>
          </p:txBody>
        </p:sp>
      </p:grpSp>
      <p:sp>
        <p:nvSpPr>
          <p:cNvPr id="2" name="矩形 1"/>
          <p:cNvSpPr/>
          <p:nvPr/>
        </p:nvSpPr>
        <p:spPr>
          <a:xfrm>
            <a:off x="1297398" y="1338244"/>
            <a:ext cx="6096000" cy="400110"/>
          </a:xfrm>
          <a:prstGeom prst="rect">
            <a:avLst/>
          </a:prstGeom>
        </p:spPr>
        <p:txBody>
          <a:bodyPr>
            <a:spAutoFit/>
          </a:bodyPr>
          <a:lstStyle/>
          <a:p>
            <a:r>
              <a:rPr lang="zh-CN" altLang="zh-CN" sz="2000" dirty="0">
                <a:solidFill>
                  <a:srgbClr val="FFFFFF"/>
                </a:solidFill>
              </a:rPr>
              <a:t> </a:t>
            </a:r>
            <a:r>
              <a:rPr lang="en-US" altLang="zh-CN" sz="2000" dirty="0">
                <a:solidFill>
                  <a:srgbClr val="FFFFFF"/>
                </a:solidFill>
              </a:rPr>
              <a:t>Marker-Based AR</a:t>
            </a:r>
            <a:r>
              <a:rPr lang="zh-CN" altLang="zh-CN" sz="2000" dirty="0">
                <a:solidFill>
                  <a:srgbClr val="FFFFFF"/>
                </a:solidFill>
              </a:rPr>
              <a:t> </a:t>
            </a:r>
            <a:endParaRPr lang="en-US" altLang="zh-CN" sz="2000" dirty="0" smtClean="0">
              <a:solidFill>
                <a:srgbClr val="FFFFFF"/>
              </a:solidFill>
            </a:endParaRPr>
          </a:p>
        </p:txBody>
      </p:sp>
      <p:sp>
        <p:nvSpPr>
          <p:cNvPr id="3" name="矩形 2"/>
          <p:cNvSpPr/>
          <p:nvPr/>
        </p:nvSpPr>
        <p:spPr>
          <a:xfrm>
            <a:off x="1270043" y="1710945"/>
            <a:ext cx="3930275" cy="2862323"/>
          </a:xfrm>
          <a:prstGeom prst="rect">
            <a:avLst/>
          </a:prstGeom>
        </p:spPr>
        <p:txBody>
          <a:bodyPr wrap="square">
            <a:spAutoFit/>
          </a:bodyPr>
          <a:lstStyle/>
          <a:p>
            <a:r>
              <a:rPr lang="zh-CN" altLang="zh-CN" dirty="0">
                <a:solidFill>
                  <a:srgbClr val="FFFFFF"/>
                </a:solidFill>
              </a:rPr>
              <a:t>这种实现方法需要一个事先制作好的</a:t>
            </a:r>
            <a:r>
              <a:rPr lang="en-US" altLang="zh-CN" dirty="0">
                <a:solidFill>
                  <a:srgbClr val="FFFFFF"/>
                </a:solidFill>
              </a:rPr>
              <a:t>Marker(</a:t>
            </a:r>
            <a:r>
              <a:rPr lang="zh-CN" altLang="zh-CN" dirty="0">
                <a:solidFill>
                  <a:srgbClr val="FFFFFF"/>
                </a:solidFill>
              </a:rPr>
              <a:t>例如</a:t>
            </a:r>
            <a:r>
              <a:rPr lang="en-US" altLang="zh-CN" dirty="0">
                <a:solidFill>
                  <a:srgbClr val="FFFFFF"/>
                </a:solidFill>
              </a:rPr>
              <a:t>:</a:t>
            </a:r>
            <a:r>
              <a:rPr lang="zh-CN" altLang="zh-CN" dirty="0">
                <a:solidFill>
                  <a:srgbClr val="FFFFFF"/>
                </a:solidFill>
              </a:rPr>
              <a:t>绘制着一定规格形状的模板卡片或者二维码），然后把</a:t>
            </a:r>
            <a:r>
              <a:rPr lang="en-US" altLang="zh-CN" dirty="0">
                <a:solidFill>
                  <a:srgbClr val="FFFFFF"/>
                </a:solidFill>
              </a:rPr>
              <a:t>Marker</a:t>
            </a:r>
            <a:r>
              <a:rPr lang="zh-CN" altLang="zh-CN" dirty="0">
                <a:solidFill>
                  <a:srgbClr val="FFFFFF"/>
                </a:solidFill>
              </a:rPr>
              <a:t>放到现实中的一个位置上，相当于确定了一个现实场景中的平面，然后通过摄像头对</a:t>
            </a:r>
            <a:r>
              <a:rPr lang="en-US" altLang="zh-CN" dirty="0">
                <a:solidFill>
                  <a:srgbClr val="FFFFFF"/>
                </a:solidFill>
              </a:rPr>
              <a:t>Marker</a:t>
            </a:r>
            <a:r>
              <a:rPr lang="zh-CN" altLang="zh-CN" dirty="0">
                <a:solidFill>
                  <a:srgbClr val="FFFFFF"/>
                </a:solidFill>
              </a:rPr>
              <a:t>进行识别和姿态评估（</a:t>
            </a:r>
            <a:r>
              <a:rPr lang="en-US" altLang="zh-CN" dirty="0">
                <a:solidFill>
                  <a:srgbClr val="FFFFFF"/>
                </a:solidFill>
              </a:rPr>
              <a:t>Pose Estimation</a:t>
            </a:r>
            <a:r>
              <a:rPr lang="zh-CN" altLang="zh-CN" dirty="0">
                <a:solidFill>
                  <a:srgbClr val="FFFFFF"/>
                </a:solidFill>
              </a:rPr>
              <a:t>），并确定其位置，根据这个产生坐标系，在屏幕上画出的图形就可以依附在</a:t>
            </a:r>
            <a:r>
              <a:rPr lang="en-US" altLang="zh-CN" dirty="0" smtClean="0">
                <a:solidFill>
                  <a:srgbClr val="FFFFFF"/>
                </a:solidFill>
              </a:rPr>
              <a:t>Marker</a:t>
            </a:r>
            <a:r>
              <a:rPr lang="zh-CN" altLang="zh-CN" dirty="0" smtClean="0">
                <a:solidFill>
                  <a:srgbClr val="FFFFFF"/>
                </a:solidFill>
              </a:rPr>
              <a:t>上</a:t>
            </a:r>
            <a:r>
              <a:rPr lang="zh-CN" altLang="en-US" dirty="0" smtClean="0">
                <a:solidFill>
                  <a:srgbClr val="FFFFFF"/>
                </a:solidFill>
              </a:rPr>
              <a:t>。</a:t>
            </a:r>
            <a:endParaRPr lang="zh-CN" altLang="zh-CN" dirty="0">
              <a:solidFill>
                <a:srgbClr val="FFFFFF"/>
              </a:solidFill>
            </a:endParaRPr>
          </a:p>
        </p:txBody>
      </p:sp>
      <p:pic>
        <p:nvPicPr>
          <p:cNvPr id="16" name="图片 15" descr="http://gameweb-img.qq.com/gad/20151028/ac413e32d9954e3288c93002aa4023f3.001.1446002405.png"/>
          <p:cNvPicPr/>
          <p:nvPr/>
        </p:nvPicPr>
        <p:blipFill>
          <a:blip r:embed="rId2">
            <a:extLst>
              <a:ext uri="{28A0092B-C50C-407E-A947-70E740481C1C}">
                <a14:useLocalDpi xmlns:a14="http://schemas.microsoft.com/office/drawing/2010/main" val="0"/>
              </a:ext>
            </a:extLst>
          </a:blip>
          <a:srcRect/>
          <a:stretch>
            <a:fillRect/>
          </a:stretch>
        </p:blipFill>
        <p:spPr bwMode="auto">
          <a:xfrm>
            <a:off x="5483354" y="1689201"/>
            <a:ext cx="6100260" cy="4094086"/>
          </a:xfrm>
          <a:prstGeom prst="rect">
            <a:avLst/>
          </a:prstGeom>
          <a:noFill/>
          <a:ln>
            <a:noFill/>
          </a:ln>
        </p:spPr>
      </p:pic>
      <p:sp>
        <p:nvSpPr>
          <p:cNvPr id="7" name="矩形 6"/>
          <p:cNvSpPr/>
          <p:nvPr/>
        </p:nvSpPr>
        <p:spPr>
          <a:xfrm>
            <a:off x="1297398" y="6396335"/>
            <a:ext cx="6096000" cy="461665"/>
          </a:xfrm>
          <a:prstGeom prst="rect">
            <a:avLst/>
          </a:prstGeom>
        </p:spPr>
        <p:txBody>
          <a:bodyPr>
            <a:spAutoFit/>
          </a:bodyPr>
          <a:lstStyle/>
          <a:p>
            <a:r>
              <a:rPr lang="zh-CN" altLang="zh-CN" sz="1200" dirty="0">
                <a:solidFill>
                  <a:srgbClr val="FFFFFF"/>
                </a:solidFill>
              </a:rPr>
              <a:t>增强现实技术原理及应用</a:t>
            </a:r>
            <a:r>
              <a:rPr lang="en-US" altLang="zh-CN" sz="1200" dirty="0">
                <a:solidFill>
                  <a:srgbClr val="FFFFFF"/>
                </a:solidFill>
              </a:rPr>
              <a:t>-GAD</a:t>
            </a:r>
            <a:r>
              <a:rPr lang="zh-CN" altLang="zh-CN" sz="1200" dirty="0">
                <a:solidFill>
                  <a:srgbClr val="FFFFFF"/>
                </a:solidFill>
              </a:rPr>
              <a:t>腾讯游戏开发者平台</a:t>
            </a:r>
          </a:p>
          <a:p>
            <a:r>
              <a:rPr lang="en-US" altLang="zh-CN" sz="1200" u="sng" dirty="0">
                <a:solidFill>
                  <a:srgbClr val="FFFFFF"/>
                </a:solidFill>
                <a:hlinkClick r:id="rId3"/>
              </a:rPr>
              <a:t>http://gad.qq.com/article/detail/13551</a:t>
            </a:r>
            <a:r>
              <a:rPr lang="zh-CN" altLang="zh-CN" sz="1200" dirty="0">
                <a:solidFill>
                  <a:srgbClr val="FFFFFF"/>
                </a:solidFill>
              </a:rPr>
              <a:t> </a:t>
            </a:r>
            <a:endParaRPr lang="zh-CN" altLang="en-US" sz="1200" dirty="0">
              <a:solidFill>
                <a:srgbClr val="FFFFFF"/>
              </a:solidFill>
            </a:endParaRPr>
          </a:p>
        </p:txBody>
      </p:sp>
    </p:spTree>
    <p:extLst>
      <p:ext uri="{BB962C8B-B14F-4D97-AF65-F5344CB8AC3E}">
        <p14:creationId xmlns:p14="http://schemas.microsoft.com/office/powerpoint/2010/main" val="255372963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5711809"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平行四边形 80"/>
          <p:cNvSpPr/>
          <p:nvPr/>
        </p:nvSpPr>
        <p:spPr>
          <a:xfrm>
            <a:off x="6311120"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29" y="407613"/>
            <a:ext cx="7748683" cy="719851"/>
            <a:chOff x="266330" y="459096"/>
            <a:chExt cx="4991908" cy="719851"/>
          </a:xfrm>
        </p:grpSpPr>
        <p:sp>
          <p:nvSpPr>
            <p:cNvPr id="30" name="平行四边形 29"/>
            <p:cNvSpPr/>
            <p:nvPr/>
          </p:nvSpPr>
          <p:spPr>
            <a:xfrm>
              <a:off x="266330" y="468733"/>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456924" y="459096"/>
              <a:ext cx="4801314" cy="707886"/>
            </a:xfrm>
            <a:prstGeom prst="rect">
              <a:avLst/>
            </a:prstGeom>
            <a:noFill/>
          </p:spPr>
          <p:txBody>
            <a:bodyPr wrap="none" rtlCol="0">
              <a:spAutoFit/>
            </a:bodyPr>
            <a:lstStyle/>
            <a:p>
              <a:r>
                <a:rPr lang="zh-CN" altLang="zh-CN" sz="4000" dirty="0">
                  <a:solidFill>
                    <a:srgbClr val="FFFFFF"/>
                  </a:solidFill>
                </a:rPr>
                <a:t>技术手段和表现形式 </a:t>
              </a:r>
            </a:p>
          </p:txBody>
        </p:sp>
      </p:grpSp>
      <p:sp>
        <p:nvSpPr>
          <p:cNvPr id="2" name="矩形 1"/>
          <p:cNvSpPr/>
          <p:nvPr/>
        </p:nvSpPr>
        <p:spPr>
          <a:xfrm>
            <a:off x="1297398" y="1338244"/>
            <a:ext cx="6096000" cy="400110"/>
          </a:xfrm>
          <a:prstGeom prst="rect">
            <a:avLst/>
          </a:prstGeom>
        </p:spPr>
        <p:txBody>
          <a:bodyPr>
            <a:spAutoFit/>
          </a:bodyPr>
          <a:lstStyle/>
          <a:p>
            <a:r>
              <a:rPr lang="zh-CN" altLang="zh-CN" sz="2000" dirty="0">
                <a:solidFill>
                  <a:srgbClr val="FFFFFF"/>
                </a:solidFill>
              </a:rPr>
              <a:t> </a:t>
            </a:r>
            <a:r>
              <a:rPr lang="en-US" altLang="zh-CN" sz="2000" dirty="0">
                <a:solidFill>
                  <a:srgbClr val="FFFFFF"/>
                </a:solidFill>
              </a:rPr>
              <a:t>Marker-Less </a:t>
            </a:r>
            <a:r>
              <a:rPr lang="en-US" altLang="zh-CN" sz="2000" dirty="0" smtClean="0">
                <a:solidFill>
                  <a:srgbClr val="FFFFFF"/>
                </a:solidFill>
              </a:rPr>
              <a:t>AR</a:t>
            </a:r>
            <a:endParaRPr lang="zh-CN" altLang="zh-CN" sz="2000" dirty="0">
              <a:solidFill>
                <a:srgbClr val="FFFFFF"/>
              </a:solidFill>
            </a:endParaRPr>
          </a:p>
        </p:txBody>
      </p:sp>
      <p:sp>
        <p:nvSpPr>
          <p:cNvPr id="3" name="矩形 2"/>
          <p:cNvSpPr/>
          <p:nvPr/>
        </p:nvSpPr>
        <p:spPr>
          <a:xfrm>
            <a:off x="1270043" y="1710945"/>
            <a:ext cx="3930275" cy="1200329"/>
          </a:xfrm>
          <a:prstGeom prst="rect">
            <a:avLst/>
          </a:prstGeom>
        </p:spPr>
        <p:txBody>
          <a:bodyPr wrap="square">
            <a:spAutoFit/>
          </a:bodyPr>
          <a:lstStyle/>
          <a:p>
            <a:r>
              <a:rPr lang="zh-CN" altLang="zh-CN" dirty="0">
                <a:solidFill>
                  <a:srgbClr val="FFFFFF"/>
                </a:solidFill>
              </a:rPr>
              <a:t>基本原理与</a:t>
            </a:r>
            <a:r>
              <a:rPr lang="en-US" altLang="zh-CN" dirty="0">
                <a:solidFill>
                  <a:srgbClr val="FFFFFF"/>
                </a:solidFill>
              </a:rPr>
              <a:t>Marker based AR</a:t>
            </a:r>
            <a:r>
              <a:rPr lang="zh-CN" altLang="zh-CN" dirty="0">
                <a:solidFill>
                  <a:srgbClr val="FFFFFF"/>
                </a:solidFill>
              </a:rPr>
              <a:t>相同，不过它可以用任何具有足够特征点的物体</a:t>
            </a:r>
            <a:r>
              <a:rPr lang="en-US" altLang="zh-CN" dirty="0">
                <a:solidFill>
                  <a:srgbClr val="FFFFFF"/>
                </a:solidFill>
              </a:rPr>
              <a:t>(</a:t>
            </a:r>
            <a:r>
              <a:rPr lang="zh-CN" altLang="zh-CN" dirty="0">
                <a:solidFill>
                  <a:srgbClr val="FFFFFF"/>
                </a:solidFill>
              </a:rPr>
              <a:t>例如：书的封面</a:t>
            </a:r>
            <a:r>
              <a:rPr lang="en-US" altLang="zh-CN" dirty="0">
                <a:solidFill>
                  <a:srgbClr val="FFFFFF"/>
                </a:solidFill>
              </a:rPr>
              <a:t>)</a:t>
            </a:r>
            <a:r>
              <a:rPr lang="zh-CN" altLang="zh-CN" dirty="0">
                <a:solidFill>
                  <a:srgbClr val="FFFFFF"/>
                </a:solidFill>
              </a:rPr>
              <a:t>作为平面基准，而不需要事先制作特殊的模板</a:t>
            </a:r>
          </a:p>
        </p:txBody>
      </p:sp>
      <p:pic>
        <p:nvPicPr>
          <p:cNvPr id="11" name="图片 10" descr="http://gameweb-img.qq.com/gad/20151028/ac413e32d9954e3288c93002aa4023f3.003.1446002406.png"/>
          <p:cNvPicPr/>
          <p:nvPr/>
        </p:nvPicPr>
        <p:blipFill>
          <a:blip r:embed="rId2">
            <a:extLst>
              <a:ext uri="{28A0092B-C50C-407E-A947-70E740481C1C}">
                <a14:useLocalDpi xmlns:a14="http://schemas.microsoft.com/office/drawing/2010/main" val="0"/>
              </a:ext>
            </a:extLst>
          </a:blip>
          <a:srcRect/>
          <a:stretch>
            <a:fillRect/>
          </a:stretch>
        </p:blipFill>
        <p:spPr bwMode="auto">
          <a:xfrm>
            <a:off x="5490304" y="1418642"/>
            <a:ext cx="5940098" cy="4760433"/>
          </a:xfrm>
          <a:prstGeom prst="rect">
            <a:avLst/>
          </a:prstGeom>
          <a:noFill/>
          <a:ln>
            <a:noFill/>
          </a:ln>
        </p:spPr>
      </p:pic>
      <p:sp>
        <p:nvSpPr>
          <p:cNvPr id="4" name="矩形 3"/>
          <p:cNvSpPr/>
          <p:nvPr/>
        </p:nvSpPr>
        <p:spPr>
          <a:xfrm>
            <a:off x="1194421" y="6396335"/>
            <a:ext cx="6096000" cy="461665"/>
          </a:xfrm>
          <a:prstGeom prst="rect">
            <a:avLst/>
          </a:prstGeom>
        </p:spPr>
        <p:txBody>
          <a:bodyPr>
            <a:spAutoFit/>
          </a:bodyPr>
          <a:lstStyle/>
          <a:p>
            <a:r>
              <a:rPr lang="zh-CN" altLang="zh-CN" sz="1200" dirty="0">
                <a:solidFill>
                  <a:srgbClr val="FFFFFF"/>
                </a:solidFill>
              </a:rPr>
              <a:t>增强现实技术原理及应用</a:t>
            </a:r>
            <a:r>
              <a:rPr lang="en-US" altLang="zh-CN" sz="1200" dirty="0">
                <a:solidFill>
                  <a:srgbClr val="FFFFFF"/>
                </a:solidFill>
              </a:rPr>
              <a:t>-GAD</a:t>
            </a:r>
            <a:r>
              <a:rPr lang="zh-CN" altLang="zh-CN" sz="1200" dirty="0">
                <a:solidFill>
                  <a:srgbClr val="FFFFFF"/>
                </a:solidFill>
              </a:rPr>
              <a:t>腾讯游戏开发者平台</a:t>
            </a:r>
          </a:p>
          <a:p>
            <a:r>
              <a:rPr lang="en-US" altLang="zh-CN" sz="1200" u="sng" dirty="0">
                <a:solidFill>
                  <a:srgbClr val="FFFFFF"/>
                </a:solidFill>
                <a:hlinkClick r:id="rId3"/>
              </a:rPr>
              <a:t>http://gad.qq.com/article/detail/13551</a:t>
            </a:r>
            <a:r>
              <a:rPr lang="zh-CN" altLang="zh-CN" sz="1200" dirty="0">
                <a:solidFill>
                  <a:srgbClr val="FFFFFF"/>
                </a:solidFill>
              </a:rPr>
              <a:t> </a:t>
            </a:r>
            <a:endParaRPr lang="zh-CN" altLang="en-US" sz="1200" dirty="0">
              <a:solidFill>
                <a:srgbClr val="FFFFFF"/>
              </a:solidFill>
            </a:endParaRPr>
          </a:p>
        </p:txBody>
      </p:sp>
    </p:spTree>
    <p:extLst>
      <p:ext uri="{BB962C8B-B14F-4D97-AF65-F5344CB8AC3E}">
        <p14:creationId xmlns:p14="http://schemas.microsoft.com/office/powerpoint/2010/main" val="5540705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5711809"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平行四边形 80"/>
          <p:cNvSpPr/>
          <p:nvPr/>
        </p:nvSpPr>
        <p:spPr>
          <a:xfrm>
            <a:off x="6311120"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29" y="407613"/>
            <a:ext cx="7748683" cy="719851"/>
            <a:chOff x="266330" y="459096"/>
            <a:chExt cx="4991908" cy="719851"/>
          </a:xfrm>
        </p:grpSpPr>
        <p:sp>
          <p:nvSpPr>
            <p:cNvPr id="30" name="平行四边形 29"/>
            <p:cNvSpPr/>
            <p:nvPr/>
          </p:nvSpPr>
          <p:spPr>
            <a:xfrm>
              <a:off x="266330" y="468733"/>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456924" y="459096"/>
              <a:ext cx="4801314" cy="707886"/>
            </a:xfrm>
            <a:prstGeom prst="rect">
              <a:avLst/>
            </a:prstGeom>
            <a:noFill/>
          </p:spPr>
          <p:txBody>
            <a:bodyPr wrap="none" rtlCol="0">
              <a:spAutoFit/>
            </a:bodyPr>
            <a:lstStyle/>
            <a:p>
              <a:r>
                <a:rPr lang="zh-CN" altLang="zh-CN" sz="4000" dirty="0">
                  <a:solidFill>
                    <a:srgbClr val="FFFFFF"/>
                  </a:solidFill>
                </a:rPr>
                <a:t>技术手段和表现形式 </a:t>
              </a:r>
            </a:p>
          </p:txBody>
        </p:sp>
      </p:grpSp>
      <p:sp>
        <p:nvSpPr>
          <p:cNvPr id="2" name="矩形 1"/>
          <p:cNvSpPr/>
          <p:nvPr/>
        </p:nvSpPr>
        <p:spPr>
          <a:xfrm>
            <a:off x="1297398" y="1338244"/>
            <a:ext cx="6096000" cy="707886"/>
          </a:xfrm>
          <a:prstGeom prst="rect">
            <a:avLst/>
          </a:prstGeom>
        </p:spPr>
        <p:txBody>
          <a:bodyPr>
            <a:spAutoFit/>
          </a:bodyPr>
          <a:lstStyle/>
          <a:p>
            <a:r>
              <a:rPr lang="zh-CN" altLang="zh-CN" sz="2000" dirty="0">
                <a:solidFill>
                  <a:srgbClr val="FFFFFF"/>
                </a:solidFill>
              </a:rPr>
              <a:t> </a:t>
            </a:r>
            <a:r>
              <a:rPr lang="en-US" altLang="zh-CN" sz="2000" dirty="0">
                <a:solidFill>
                  <a:srgbClr val="FFFFFF"/>
                </a:solidFill>
              </a:rPr>
              <a:t>LBS-Based AR</a:t>
            </a:r>
            <a:endParaRPr lang="zh-CN" altLang="zh-CN" sz="2000" dirty="0">
              <a:solidFill>
                <a:srgbClr val="FFFFFF"/>
              </a:solidFill>
            </a:endParaRPr>
          </a:p>
          <a:p>
            <a:endParaRPr lang="zh-CN" altLang="zh-CN" sz="2000" dirty="0">
              <a:solidFill>
                <a:srgbClr val="FFFFFF"/>
              </a:solidFill>
            </a:endParaRPr>
          </a:p>
        </p:txBody>
      </p:sp>
      <p:sp>
        <p:nvSpPr>
          <p:cNvPr id="13" name="椭圆 12"/>
          <p:cNvSpPr/>
          <p:nvPr/>
        </p:nvSpPr>
        <p:spPr>
          <a:xfrm>
            <a:off x="291952" y="1317148"/>
            <a:ext cx="878682" cy="878682"/>
          </a:xfrm>
          <a:prstGeom prst="ellipse">
            <a:avLst/>
          </a:prstGeom>
          <a:solidFill>
            <a:srgbClr val="FF5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t>2</a:t>
            </a:r>
            <a:endParaRPr lang="zh-CN" altLang="en-US" sz="4400" dirty="0"/>
          </a:p>
        </p:txBody>
      </p:sp>
      <p:sp>
        <p:nvSpPr>
          <p:cNvPr id="3" name="矩形 2"/>
          <p:cNvSpPr/>
          <p:nvPr/>
        </p:nvSpPr>
        <p:spPr>
          <a:xfrm>
            <a:off x="1270043" y="1710945"/>
            <a:ext cx="4530972" cy="3139321"/>
          </a:xfrm>
          <a:prstGeom prst="rect">
            <a:avLst/>
          </a:prstGeom>
        </p:spPr>
        <p:txBody>
          <a:bodyPr wrap="square">
            <a:spAutoFit/>
          </a:bodyPr>
          <a:lstStyle/>
          <a:p>
            <a:r>
              <a:rPr lang="zh-CN" altLang="zh-CN" dirty="0">
                <a:solidFill>
                  <a:srgbClr val="FFFFFF"/>
                </a:solidFill>
              </a:rPr>
              <a:t>通过</a:t>
            </a:r>
            <a:r>
              <a:rPr lang="en-US" altLang="zh-CN" dirty="0">
                <a:solidFill>
                  <a:srgbClr val="FFFFFF"/>
                </a:solidFill>
              </a:rPr>
              <a:t>GPS</a:t>
            </a:r>
            <a:r>
              <a:rPr lang="zh-CN" altLang="zh-CN" dirty="0">
                <a:solidFill>
                  <a:srgbClr val="FFFFFF"/>
                </a:solidFill>
              </a:rPr>
              <a:t>获取用户的地理位置，然后从某些数据源（比如</a:t>
            </a:r>
            <a:r>
              <a:rPr lang="en-US" altLang="zh-CN" dirty="0">
                <a:solidFill>
                  <a:srgbClr val="FFFFFF"/>
                </a:solidFill>
              </a:rPr>
              <a:t>wiki</a:t>
            </a:r>
            <a:r>
              <a:rPr lang="zh-CN" altLang="zh-CN" dirty="0">
                <a:solidFill>
                  <a:srgbClr val="FFFFFF"/>
                </a:solidFill>
              </a:rPr>
              <a:t>，</a:t>
            </a:r>
            <a:r>
              <a:rPr lang="en-US" altLang="zh-CN" dirty="0" err="1">
                <a:solidFill>
                  <a:srgbClr val="FFFFFF"/>
                </a:solidFill>
              </a:rPr>
              <a:t>google</a:t>
            </a:r>
            <a:r>
              <a:rPr lang="zh-CN" altLang="zh-CN" dirty="0">
                <a:solidFill>
                  <a:srgbClr val="FFFFFF"/>
                </a:solidFill>
              </a:rPr>
              <a:t>）等处获取该位置附近物体</a:t>
            </a:r>
            <a:r>
              <a:rPr lang="en-US" altLang="zh-CN" dirty="0">
                <a:solidFill>
                  <a:srgbClr val="FFFFFF"/>
                </a:solidFill>
              </a:rPr>
              <a:t>(</a:t>
            </a:r>
            <a:r>
              <a:rPr lang="zh-CN" altLang="zh-CN" dirty="0">
                <a:solidFill>
                  <a:srgbClr val="FFFFFF"/>
                </a:solidFill>
              </a:rPr>
              <a:t>如周围的餐馆，银行，学校等</a:t>
            </a:r>
            <a:r>
              <a:rPr lang="en-US" altLang="zh-CN" dirty="0">
                <a:solidFill>
                  <a:srgbClr val="FFFFFF"/>
                </a:solidFill>
              </a:rPr>
              <a:t>)</a:t>
            </a:r>
            <a:r>
              <a:rPr lang="zh-CN" altLang="zh-CN" dirty="0">
                <a:solidFill>
                  <a:srgbClr val="FFFFFF"/>
                </a:solidFill>
              </a:rPr>
              <a:t>的</a:t>
            </a:r>
            <a:r>
              <a:rPr lang="en-US" altLang="zh-CN" dirty="0">
                <a:solidFill>
                  <a:srgbClr val="FFFFFF"/>
                </a:solidFill>
              </a:rPr>
              <a:t>POI</a:t>
            </a:r>
            <a:r>
              <a:rPr lang="zh-CN" altLang="zh-CN" dirty="0">
                <a:solidFill>
                  <a:srgbClr val="FFFFFF"/>
                </a:solidFill>
              </a:rPr>
              <a:t>信息，再通过移动设备的电子指南针和加速度传感器获取用户手持设备的方向和倾斜角度，通过这些信息建立目标物体在现实场景中的平面基准</a:t>
            </a:r>
            <a:r>
              <a:rPr lang="en-US" altLang="zh-CN" dirty="0">
                <a:solidFill>
                  <a:srgbClr val="FFFFFF"/>
                </a:solidFill>
              </a:rPr>
              <a:t>(</a:t>
            </a:r>
            <a:r>
              <a:rPr lang="zh-CN" altLang="zh-CN" dirty="0">
                <a:solidFill>
                  <a:srgbClr val="FFFFFF"/>
                </a:solidFill>
              </a:rPr>
              <a:t>相当于</a:t>
            </a:r>
            <a:r>
              <a:rPr lang="en-US" altLang="zh-CN" dirty="0">
                <a:solidFill>
                  <a:srgbClr val="FFFFFF"/>
                </a:solidFill>
              </a:rPr>
              <a:t>marker)</a:t>
            </a:r>
            <a:r>
              <a:rPr lang="zh-CN" altLang="zh-CN" dirty="0">
                <a:solidFill>
                  <a:srgbClr val="FFFFFF"/>
                </a:solidFill>
              </a:rPr>
              <a:t>，之后坐标变换显示等的原理与</a:t>
            </a:r>
            <a:r>
              <a:rPr lang="en-US" altLang="zh-CN" dirty="0">
                <a:solidFill>
                  <a:srgbClr val="FFFFFF"/>
                </a:solidFill>
              </a:rPr>
              <a:t>Marker-Based AR</a:t>
            </a:r>
            <a:r>
              <a:rPr lang="zh-CN" altLang="zh-CN" dirty="0">
                <a:solidFill>
                  <a:srgbClr val="FFFFFF"/>
                </a:solidFill>
              </a:rPr>
              <a:t>类似</a:t>
            </a:r>
            <a:r>
              <a:rPr lang="en-US" altLang="zh-CN" dirty="0">
                <a:solidFill>
                  <a:srgbClr val="FFFFFF"/>
                </a:solidFill>
              </a:rPr>
              <a:t>,</a:t>
            </a:r>
            <a:r>
              <a:rPr lang="zh-CN" altLang="zh-CN" dirty="0">
                <a:solidFill>
                  <a:srgbClr val="FFFFFF"/>
                </a:solidFill>
              </a:rPr>
              <a:t>由于摆脱了摄像头的限制，</a:t>
            </a:r>
            <a:r>
              <a:rPr lang="en-US" altLang="zh-CN" dirty="0">
                <a:solidFill>
                  <a:srgbClr val="FFFFFF"/>
                </a:solidFill>
              </a:rPr>
              <a:t>LBS-Based AR</a:t>
            </a:r>
            <a:r>
              <a:rPr lang="zh-CN" altLang="zh-CN" dirty="0">
                <a:solidFill>
                  <a:srgbClr val="FFFFFF"/>
                </a:solidFill>
              </a:rPr>
              <a:t>可以更好的应用到移动设备上</a:t>
            </a:r>
            <a:r>
              <a:rPr lang="zh-CN" altLang="zh-CN" dirty="0" smtClean="0">
                <a:solidFill>
                  <a:srgbClr val="FFFFFF"/>
                </a:solidFill>
              </a:rPr>
              <a:t>。</a:t>
            </a:r>
            <a:endParaRPr lang="zh-CN" altLang="zh-CN" dirty="0">
              <a:solidFill>
                <a:srgbClr val="FFFFFF"/>
              </a:solidFill>
            </a:endParaRPr>
          </a:p>
        </p:txBody>
      </p:sp>
      <p:pic>
        <p:nvPicPr>
          <p:cNvPr id="12" name="图片 11" descr="http://gameweb-img.qq.com/gad/20151028/ac413e32d9954e3288c93002aa4023f3.005.1446002406.jpeg"/>
          <p:cNvPicPr/>
          <p:nvPr/>
        </p:nvPicPr>
        <p:blipFill>
          <a:blip r:embed="rId2">
            <a:extLst>
              <a:ext uri="{28A0092B-C50C-407E-A947-70E740481C1C}">
                <a14:useLocalDpi xmlns:a14="http://schemas.microsoft.com/office/drawing/2010/main" val="0"/>
              </a:ext>
            </a:extLst>
          </a:blip>
          <a:srcRect/>
          <a:stretch>
            <a:fillRect/>
          </a:stretch>
        </p:blipFill>
        <p:spPr bwMode="auto">
          <a:xfrm>
            <a:off x="7049148" y="1089108"/>
            <a:ext cx="3128372" cy="4909867"/>
          </a:xfrm>
          <a:prstGeom prst="rect">
            <a:avLst/>
          </a:prstGeom>
          <a:noFill/>
          <a:ln>
            <a:noFill/>
          </a:ln>
        </p:spPr>
      </p:pic>
      <p:sp>
        <p:nvSpPr>
          <p:cNvPr id="4" name="矩形 3"/>
          <p:cNvSpPr/>
          <p:nvPr/>
        </p:nvSpPr>
        <p:spPr>
          <a:xfrm>
            <a:off x="7178212" y="6145446"/>
            <a:ext cx="1939207" cy="369332"/>
          </a:xfrm>
          <a:prstGeom prst="rect">
            <a:avLst/>
          </a:prstGeom>
        </p:spPr>
        <p:txBody>
          <a:bodyPr wrap="none">
            <a:spAutoFit/>
          </a:bodyPr>
          <a:lstStyle/>
          <a:p>
            <a:r>
              <a:rPr lang="zh-CN" altLang="zh-CN" dirty="0" smtClean="0">
                <a:solidFill>
                  <a:srgbClr val="FFFFFF"/>
                </a:solidFill>
              </a:rPr>
              <a:t>微</a:t>
            </a:r>
            <a:r>
              <a:rPr lang="en-US" altLang="zh-CN" dirty="0" err="1">
                <a:solidFill>
                  <a:srgbClr val="FFFFFF"/>
                </a:solidFill>
              </a:rPr>
              <a:t>SekaiCamera</a:t>
            </a:r>
            <a:endParaRPr lang="zh-CN" altLang="en-US" dirty="0"/>
          </a:p>
        </p:txBody>
      </p:sp>
      <p:sp>
        <p:nvSpPr>
          <p:cNvPr id="5" name="矩形 4"/>
          <p:cNvSpPr/>
          <p:nvPr/>
        </p:nvSpPr>
        <p:spPr>
          <a:xfrm>
            <a:off x="1297398" y="6211669"/>
            <a:ext cx="6096000" cy="461665"/>
          </a:xfrm>
          <a:prstGeom prst="rect">
            <a:avLst/>
          </a:prstGeom>
        </p:spPr>
        <p:txBody>
          <a:bodyPr>
            <a:spAutoFit/>
          </a:bodyPr>
          <a:lstStyle/>
          <a:p>
            <a:r>
              <a:rPr lang="zh-CN" altLang="zh-CN" sz="1200" dirty="0">
                <a:solidFill>
                  <a:srgbClr val="FFFFFF"/>
                </a:solidFill>
              </a:rPr>
              <a:t>增强现实技术原理及应用</a:t>
            </a:r>
            <a:r>
              <a:rPr lang="en-US" altLang="zh-CN" sz="1200" dirty="0">
                <a:solidFill>
                  <a:srgbClr val="FFFFFF"/>
                </a:solidFill>
              </a:rPr>
              <a:t>-GAD</a:t>
            </a:r>
            <a:r>
              <a:rPr lang="zh-CN" altLang="zh-CN" sz="1200" dirty="0">
                <a:solidFill>
                  <a:srgbClr val="FFFFFF"/>
                </a:solidFill>
              </a:rPr>
              <a:t>腾讯游戏开发者平台</a:t>
            </a:r>
          </a:p>
          <a:p>
            <a:r>
              <a:rPr lang="en-US" altLang="zh-CN" sz="1200" u="sng" dirty="0">
                <a:solidFill>
                  <a:srgbClr val="FFFFFF"/>
                </a:solidFill>
                <a:hlinkClick r:id="rId3"/>
              </a:rPr>
              <a:t>http://gad.qq.com/article/detail/13551</a:t>
            </a:r>
            <a:r>
              <a:rPr lang="zh-CN" altLang="zh-CN" sz="1200" dirty="0">
                <a:solidFill>
                  <a:srgbClr val="FFFFFF"/>
                </a:solidFill>
              </a:rPr>
              <a:t> </a:t>
            </a:r>
            <a:endParaRPr lang="zh-CN" altLang="en-US" sz="1200" dirty="0">
              <a:solidFill>
                <a:srgbClr val="FFFFFF"/>
              </a:solidFill>
            </a:endParaRPr>
          </a:p>
        </p:txBody>
      </p:sp>
    </p:spTree>
    <p:extLst>
      <p:ext uri="{BB962C8B-B14F-4D97-AF65-F5344CB8AC3E}">
        <p14:creationId xmlns:p14="http://schemas.microsoft.com/office/powerpoint/2010/main" val="32480969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p:cNvSpPr/>
          <p:nvPr/>
        </p:nvSpPr>
        <p:spPr>
          <a:xfrm>
            <a:off x="0" y="1185320"/>
            <a:ext cx="12191999" cy="5453648"/>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66329" y="414922"/>
            <a:ext cx="5156538" cy="712542"/>
            <a:chOff x="266329" y="414922"/>
            <a:chExt cx="5156538" cy="712542"/>
          </a:xfrm>
        </p:grpSpPr>
        <p:sp>
          <p:nvSpPr>
            <p:cNvPr id="2" name="平行四边形 1"/>
            <p:cNvSpPr/>
            <p:nvPr/>
          </p:nvSpPr>
          <p:spPr>
            <a:xfrm>
              <a:off x="266329" y="417250"/>
              <a:ext cx="4032955"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 name="文本框 2"/>
            <p:cNvSpPr txBox="1"/>
            <p:nvPr/>
          </p:nvSpPr>
          <p:spPr>
            <a:xfrm>
              <a:off x="443884" y="417250"/>
              <a:ext cx="4481042" cy="707886"/>
            </a:xfrm>
            <a:prstGeom prst="rect">
              <a:avLst/>
            </a:prstGeom>
            <a:noFill/>
          </p:spPr>
          <p:txBody>
            <a:bodyPr wrap="squar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参考资料汇总</a:t>
              </a:r>
              <a:endParaRPr lang="zh-CN" altLang="en-US" sz="4000" dirty="0">
                <a:solidFill>
                  <a:schemeClr val="bg1"/>
                </a:solidFill>
                <a:latin typeface="华文细黑" panose="02010600040101010101" pitchFamily="2" charset="-122"/>
                <a:ea typeface="华文细黑" panose="02010600040101010101" pitchFamily="2" charset="-122"/>
              </a:endParaRPr>
            </a:p>
          </p:txBody>
        </p:sp>
        <p:sp>
          <p:nvSpPr>
            <p:cNvPr id="5" name="平行四边形 4"/>
            <p:cNvSpPr/>
            <p:nvPr/>
          </p:nvSpPr>
          <p:spPr>
            <a:xfrm>
              <a:off x="4380898"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6" name="平行四边形 5"/>
            <p:cNvSpPr/>
            <p:nvPr/>
          </p:nvSpPr>
          <p:spPr>
            <a:xfrm>
              <a:off x="4980209"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sp>
        <p:nvSpPr>
          <p:cNvPr id="34" name="Rectangle 45"/>
          <p:cNvSpPr>
            <a:spLocks noChangeArrowheads="1"/>
          </p:cNvSpPr>
          <p:nvPr/>
        </p:nvSpPr>
        <p:spPr bwMode="auto">
          <a:xfrm>
            <a:off x="0" y="1185320"/>
            <a:ext cx="119800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u="sng" dirty="0">
                <a:solidFill>
                  <a:schemeClr val="bg1"/>
                </a:solidFill>
              </a:rPr>
              <a:t>国家发展改革委 </a:t>
            </a:r>
            <a:r>
              <a:rPr lang="en-US" altLang="zh-CN" u="sng" dirty="0">
                <a:solidFill>
                  <a:schemeClr val="bg1"/>
                </a:solidFill>
              </a:rPr>
              <a:t>(2016, 05-18). "</a:t>
            </a:r>
            <a:r>
              <a:rPr lang="zh-CN" altLang="en-US" u="sng" dirty="0">
                <a:solidFill>
                  <a:schemeClr val="bg1"/>
                </a:solidFill>
              </a:rPr>
              <a:t>关于印发</a:t>
            </a:r>
            <a:r>
              <a:rPr lang="en-US" altLang="zh-CN" u="sng" dirty="0">
                <a:solidFill>
                  <a:schemeClr val="bg1"/>
                </a:solidFill>
              </a:rPr>
              <a:t>《“</a:t>
            </a:r>
            <a:r>
              <a:rPr lang="zh-CN" altLang="en-US" u="sng" dirty="0">
                <a:solidFill>
                  <a:schemeClr val="bg1"/>
                </a:solidFill>
              </a:rPr>
              <a:t>互联网</a:t>
            </a:r>
            <a:r>
              <a:rPr lang="en-US" altLang="zh-CN" u="sng" dirty="0">
                <a:solidFill>
                  <a:schemeClr val="bg1"/>
                </a:solidFill>
              </a:rPr>
              <a:t>+”</a:t>
            </a:r>
            <a:r>
              <a:rPr lang="zh-CN" altLang="en-US" u="sng" dirty="0">
                <a:solidFill>
                  <a:schemeClr val="bg1"/>
                </a:solidFill>
              </a:rPr>
              <a:t>人工智能三年行动实施方案</a:t>
            </a:r>
            <a:r>
              <a:rPr lang="en-US" altLang="zh-CN" u="sng" dirty="0">
                <a:solidFill>
                  <a:schemeClr val="bg1"/>
                </a:solidFill>
              </a:rPr>
              <a:t>》</a:t>
            </a:r>
            <a:r>
              <a:rPr lang="zh-CN" altLang="en-US" u="sng" dirty="0">
                <a:solidFill>
                  <a:schemeClr val="bg1"/>
                </a:solidFill>
              </a:rPr>
              <a:t>的通知</a:t>
            </a:r>
            <a:r>
              <a:rPr lang="en-US" altLang="zh-CN" u="sng" dirty="0">
                <a:solidFill>
                  <a:schemeClr val="bg1"/>
                </a:solidFill>
              </a:rPr>
              <a:t>." Retrieved Oct 14, 2017, from http://www.ndrc.gov.cn/zcfb/zcfbtz/201605/t20160523_804293.html.</a:t>
            </a:r>
          </a:p>
          <a:p>
            <a:r>
              <a:rPr lang="zh-CN" altLang="en-US" u="sng" dirty="0">
                <a:solidFill>
                  <a:schemeClr val="bg1"/>
                </a:solidFill>
              </a:rPr>
              <a:t>国务院 </a:t>
            </a:r>
            <a:r>
              <a:rPr lang="en-US" altLang="zh-CN" u="sng" dirty="0">
                <a:solidFill>
                  <a:schemeClr val="bg1"/>
                </a:solidFill>
              </a:rPr>
              <a:t>(2016, Dec 15). "“</a:t>
            </a:r>
            <a:r>
              <a:rPr lang="zh-CN" altLang="en-US" u="sng" dirty="0">
                <a:solidFill>
                  <a:schemeClr val="bg1"/>
                </a:solidFill>
              </a:rPr>
              <a:t>十三五”国家信息化规划</a:t>
            </a:r>
            <a:r>
              <a:rPr lang="en-US" altLang="zh-CN" u="sng" dirty="0">
                <a:solidFill>
                  <a:schemeClr val="bg1"/>
                </a:solidFill>
              </a:rPr>
              <a:t>." Retrieved Oct 15, 2017, from http://www.gov.cn/zhengce/content/2016-12/27/content_5153411.htm.</a:t>
            </a:r>
          </a:p>
          <a:p>
            <a:r>
              <a:rPr lang="zh-CN" altLang="en-US" u="sng" dirty="0">
                <a:solidFill>
                  <a:schemeClr val="bg1"/>
                </a:solidFill>
              </a:rPr>
              <a:t>李庆禹 </a:t>
            </a:r>
            <a:r>
              <a:rPr lang="en-US" altLang="zh-CN" u="sng" dirty="0">
                <a:solidFill>
                  <a:schemeClr val="bg1"/>
                </a:solidFill>
              </a:rPr>
              <a:t>(2016, Sep 18). "</a:t>
            </a:r>
            <a:r>
              <a:rPr lang="zh-CN" altLang="en-US" u="sng" dirty="0">
                <a:solidFill>
                  <a:schemeClr val="bg1"/>
                </a:solidFill>
              </a:rPr>
              <a:t>文化部关于推动文化娱乐行业转型升级的意见</a:t>
            </a:r>
            <a:r>
              <a:rPr lang="en-US" altLang="zh-CN" u="sng" dirty="0">
                <a:solidFill>
                  <a:schemeClr val="bg1"/>
                </a:solidFill>
              </a:rPr>
              <a:t>." Retrieved Oct 15, 2017, from http://www.mcprc.gov.cn/whzx/bnsjdt/whscs/201609/t20160921_463527.html.</a:t>
            </a:r>
          </a:p>
          <a:p>
            <a:r>
              <a:rPr lang="zh-CN" altLang="en-US" u="sng" dirty="0">
                <a:solidFill>
                  <a:schemeClr val="bg1"/>
                </a:solidFill>
              </a:rPr>
              <a:t>刘扬 </a:t>
            </a:r>
            <a:r>
              <a:rPr lang="en-US" altLang="zh-CN" u="sng" dirty="0">
                <a:solidFill>
                  <a:schemeClr val="bg1"/>
                </a:solidFill>
              </a:rPr>
              <a:t>(2017, 01-15). "</a:t>
            </a:r>
            <a:r>
              <a:rPr lang="zh-CN" altLang="en-US" u="sng" dirty="0">
                <a:solidFill>
                  <a:schemeClr val="bg1"/>
                </a:solidFill>
              </a:rPr>
              <a:t>中共中央办公厅国务院办公厅印发</a:t>
            </a:r>
            <a:r>
              <a:rPr lang="en-US" altLang="zh-CN" u="sng" dirty="0">
                <a:solidFill>
                  <a:schemeClr val="bg1"/>
                </a:solidFill>
              </a:rPr>
              <a:t>《</a:t>
            </a:r>
            <a:r>
              <a:rPr lang="zh-CN" altLang="en-US" u="sng" dirty="0">
                <a:solidFill>
                  <a:schemeClr val="bg1"/>
                </a:solidFill>
              </a:rPr>
              <a:t>关于促进移动互联网健康有序发展的意见</a:t>
            </a:r>
            <a:r>
              <a:rPr lang="en-US" altLang="zh-CN" u="sng" dirty="0">
                <a:solidFill>
                  <a:schemeClr val="bg1"/>
                </a:solidFill>
              </a:rPr>
              <a:t>》." Retrieved Oct 11, 2017, from http://www.gov.cn/zhengce/2017-01/15/content_5160060.htm.</a:t>
            </a:r>
          </a:p>
          <a:p>
            <a:r>
              <a:rPr lang="zh-CN" altLang="en-US" u="sng" dirty="0">
                <a:solidFill>
                  <a:schemeClr val="bg1"/>
                </a:solidFill>
              </a:rPr>
              <a:t>周楠 </a:t>
            </a:r>
            <a:r>
              <a:rPr lang="en-US" altLang="zh-CN" u="sng" dirty="0">
                <a:solidFill>
                  <a:schemeClr val="bg1"/>
                </a:solidFill>
              </a:rPr>
              <a:t>(2016, 09-06). "</a:t>
            </a:r>
            <a:r>
              <a:rPr lang="zh-CN" altLang="en-US" u="sng" dirty="0">
                <a:solidFill>
                  <a:schemeClr val="bg1"/>
                </a:solidFill>
              </a:rPr>
              <a:t>加快推进供给侧结构性改革 着力增加消费需求有效供给</a:t>
            </a:r>
            <a:r>
              <a:rPr lang="en-US" altLang="zh-CN" u="sng" dirty="0">
                <a:solidFill>
                  <a:schemeClr val="bg1"/>
                </a:solidFill>
              </a:rPr>
              <a:t>." Retrieved Oct 14, 2017, from http://www.gov.cn/xinwen/2016-09/06/content_5105747.htm.</a:t>
            </a:r>
          </a:p>
          <a:p>
            <a:r>
              <a:rPr lang="en-US" altLang="zh-CN" u="sng" dirty="0">
                <a:solidFill>
                  <a:schemeClr val="bg1"/>
                </a:solidFill>
              </a:rPr>
              <a:t>[Digi-Capital</a:t>
            </a:r>
            <a:r>
              <a:rPr lang="zh-CN" altLang="en-US" u="sng" dirty="0">
                <a:solidFill>
                  <a:schemeClr val="bg1"/>
                </a:solidFill>
              </a:rPr>
              <a:t>：虚拟现实</a:t>
            </a:r>
            <a:r>
              <a:rPr lang="en-US" altLang="zh-CN" u="sng" dirty="0">
                <a:solidFill>
                  <a:schemeClr val="bg1"/>
                </a:solidFill>
              </a:rPr>
              <a:t>/</a:t>
            </a:r>
            <a:r>
              <a:rPr lang="zh-CN" altLang="en-US" u="sng" dirty="0">
                <a:solidFill>
                  <a:schemeClr val="bg1"/>
                </a:solidFill>
              </a:rPr>
              <a:t>增强现实全球技术基准</a:t>
            </a:r>
            <a:r>
              <a:rPr lang="en-US" altLang="zh-CN" u="sng" dirty="0">
                <a:solidFill>
                  <a:schemeClr val="bg1"/>
                </a:solidFill>
              </a:rPr>
              <a:t>]</a:t>
            </a:r>
          </a:p>
          <a:p>
            <a:r>
              <a:rPr lang="en-US" altLang="zh-CN" u="sng" dirty="0">
                <a:solidFill>
                  <a:schemeClr val="bg1"/>
                </a:solidFill>
              </a:rPr>
              <a:t>[</a:t>
            </a:r>
            <a:r>
              <a:rPr lang="zh-CN" altLang="en-US" u="sng" dirty="0">
                <a:solidFill>
                  <a:schemeClr val="bg1"/>
                </a:solidFill>
              </a:rPr>
              <a:t>虚拟现实和增强现实领域</a:t>
            </a:r>
            <a:r>
              <a:rPr lang="en-US" altLang="zh-CN" u="sng" dirty="0">
                <a:solidFill>
                  <a:schemeClr val="bg1"/>
                </a:solidFill>
              </a:rPr>
              <a:t>7</a:t>
            </a:r>
            <a:r>
              <a:rPr lang="zh-CN" altLang="en-US" u="sng" dirty="0">
                <a:solidFill>
                  <a:schemeClr val="bg1"/>
                </a:solidFill>
              </a:rPr>
              <a:t>项国家标准进入立项程序</a:t>
            </a:r>
            <a:r>
              <a:rPr lang="en-US" altLang="zh-CN" u="sng" dirty="0">
                <a:solidFill>
                  <a:schemeClr val="bg1"/>
                </a:solidFill>
              </a:rPr>
              <a:t>]</a:t>
            </a:r>
          </a:p>
          <a:p>
            <a:r>
              <a:rPr lang="zh-CN" altLang="en-US" u="sng" dirty="0">
                <a:solidFill>
                  <a:schemeClr val="bg1"/>
                </a:solidFill>
              </a:rPr>
              <a:t>高麟鹏</a:t>
            </a:r>
            <a:r>
              <a:rPr lang="en-US" altLang="zh-CN" u="sng" dirty="0">
                <a:solidFill>
                  <a:schemeClr val="bg1"/>
                </a:solidFill>
              </a:rPr>
              <a:t>, et al. (2011). "</a:t>
            </a:r>
            <a:r>
              <a:rPr lang="zh-CN" altLang="en-US" u="sng" dirty="0">
                <a:solidFill>
                  <a:schemeClr val="bg1"/>
                </a:solidFill>
              </a:rPr>
              <a:t>增强现实技术与标准化</a:t>
            </a:r>
            <a:r>
              <a:rPr lang="en-US" altLang="zh-CN" u="sng" dirty="0">
                <a:solidFill>
                  <a:schemeClr val="bg1"/>
                </a:solidFill>
              </a:rPr>
              <a:t>."《</a:t>
            </a:r>
            <a:r>
              <a:rPr lang="zh-CN" altLang="en-US" u="sng" dirty="0">
                <a:solidFill>
                  <a:schemeClr val="bg1"/>
                </a:solidFill>
              </a:rPr>
              <a:t>信息技术与标准化</a:t>
            </a:r>
            <a:r>
              <a:rPr lang="en-US" altLang="zh-CN" u="sng" dirty="0">
                <a:solidFill>
                  <a:schemeClr val="bg1"/>
                </a:solidFill>
              </a:rPr>
              <a:t>》 9:3.</a:t>
            </a:r>
          </a:p>
          <a:p>
            <a:r>
              <a:rPr lang="zh-CN" altLang="en-US" u="sng" dirty="0">
                <a:solidFill>
                  <a:schemeClr val="bg1"/>
                </a:solidFill>
              </a:rPr>
              <a:t>王聪 </a:t>
            </a:r>
            <a:r>
              <a:rPr lang="en-US" altLang="zh-CN" u="sng" dirty="0">
                <a:solidFill>
                  <a:schemeClr val="bg1"/>
                </a:solidFill>
              </a:rPr>
              <a:t>(2016). "</a:t>
            </a:r>
            <a:r>
              <a:rPr lang="zh-CN" altLang="en-US" u="sng" dirty="0">
                <a:solidFill>
                  <a:schemeClr val="bg1"/>
                </a:solidFill>
              </a:rPr>
              <a:t>虚拟现实和增强现实技术及其标准化研究</a:t>
            </a:r>
            <a:r>
              <a:rPr lang="en-US" altLang="zh-CN" u="sng" dirty="0">
                <a:solidFill>
                  <a:schemeClr val="bg1"/>
                </a:solidFill>
              </a:rPr>
              <a:t>." 《</a:t>
            </a:r>
            <a:r>
              <a:rPr lang="zh-CN" altLang="en-US" u="sng" dirty="0">
                <a:solidFill>
                  <a:schemeClr val="bg1"/>
                </a:solidFill>
              </a:rPr>
              <a:t>信息技术与标准化</a:t>
            </a:r>
            <a:r>
              <a:rPr lang="en-US" altLang="zh-CN" u="sng" dirty="0">
                <a:solidFill>
                  <a:schemeClr val="bg1"/>
                </a:solidFill>
              </a:rPr>
              <a:t>》 2016</a:t>
            </a:r>
            <a:r>
              <a:rPr lang="zh-CN" altLang="en-US" u="sng" dirty="0">
                <a:solidFill>
                  <a:schemeClr val="bg1"/>
                </a:solidFill>
              </a:rPr>
              <a:t>（</a:t>
            </a:r>
            <a:r>
              <a:rPr lang="en-US" altLang="zh-CN" u="sng" dirty="0">
                <a:solidFill>
                  <a:schemeClr val="bg1"/>
                </a:solidFill>
              </a:rPr>
              <a:t>9</a:t>
            </a:r>
            <a:r>
              <a:rPr lang="zh-CN" altLang="en-US" u="sng" dirty="0">
                <a:solidFill>
                  <a:schemeClr val="bg1"/>
                </a:solidFill>
              </a:rPr>
              <a:t>）</a:t>
            </a:r>
            <a:r>
              <a:rPr lang="en-US" altLang="zh-CN" u="sng" dirty="0">
                <a:solidFill>
                  <a:schemeClr val="bg1"/>
                </a:solidFill>
              </a:rPr>
              <a:t>: 5.</a:t>
            </a:r>
          </a:p>
          <a:p>
            <a:r>
              <a:rPr lang="zh-CN" altLang="en-US" u="sng" dirty="0">
                <a:solidFill>
                  <a:schemeClr val="bg1"/>
                </a:solidFill>
              </a:rPr>
              <a:t>许晖 </a:t>
            </a:r>
            <a:r>
              <a:rPr lang="en-US" altLang="zh-CN" u="sng" dirty="0">
                <a:solidFill>
                  <a:schemeClr val="bg1"/>
                </a:solidFill>
              </a:rPr>
              <a:t>and </a:t>
            </a:r>
            <a:r>
              <a:rPr lang="zh-CN" altLang="en-US" u="sng" dirty="0">
                <a:solidFill>
                  <a:schemeClr val="bg1"/>
                </a:solidFill>
              </a:rPr>
              <a:t>武晓莉 </a:t>
            </a:r>
            <a:r>
              <a:rPr lang="en-US" altLang="zh-CN" u="sng" dirty="0">
                <a:solidFill>
                  <a:schemeClr val="bg1"/>
                </a:solidFill>
              </a:rPr>
              <a:t>(2015). "</a:t>
            </a:r>
            <a:r>
              <a:rPr lang="zh-CN" altLang="en-US" u="sng" dirty="0">
                <a:solidFill>
                  <a:schemeClr val="bg1"/>
                </a:solidFill>
              </a:rPr>
              <a:t>增强现实技术及其相关标准概述</a:t>
            </a:r>
            <a:r>
              <a:rPr lang="en-US" altLang="zh-CN" u="sng" dirty="0">
                <a:solidFill>
                  <a:schemeClr val="bg1"/>
                </a:solidFill>
              </a:rPr>
              <a:t>." </a:t>
            </a:r>
            <a:r>
              <a:rPr lang="zh-CN" altLang="en-US" u="sng" dirty="0">
                <a:solidFill>
                  <a:schemeClr val="bg1"/>
                </a:solidFill>
              </a:rPr>
              <a:t>测绘标准化 </a:t>
            </a:r>
            <a:r>
              <a:rPr lang="en-US" altLang="zh-CN" u="sng" dirty="0">
                <a:solidFill>
                  <a:schemeClr val="bg1"/>
                </a:solidFill>
              </a:rPr>
              <a:t>Sep.2015</a:t>
            </a:r>
            <a:r>
              <a:rPr lang="zh-CN" altLang="en-US" u="sng" dirty="0">
                <a:solidFill>
                  <a:schemeClr val="bg1"/>
                </a:solidFill>
              </a:rPr>
              <a:t>，</a:t>
            </a:r>
            <a:r>
              <a:rPr lang="en-US" altLang="zh-CN" u="sng" dirty="0">
                <a:solidFill>
                  <a:schemeClr val="bg1"/>
                </a:solidFill>
              </a:rPr>
              <a:t>31( 3): 4.</a:t>
            </a:r>
          </a:p>
          <a:p>
            <a:r>
              <a:rPr lang="zh-CN" altLang="en-US" u="sng" dirty="0">
                <a:solidFill>
                  <a:schemeClr val="bg1"/>
                </a:solidFill>
              </a:rPr>
              <a:t>吴帆，张亮</a:t>
            </a:r>
            <a:r>
              <a:rPr lang="en-US" altLang="zh-CN" u="sng" dirty="0">
                <a:solidFill>
                  <a:schemeClr val="bg1"/>
                </a:solidFill>
              </a:rPr>
              <a:t>.</a:t>
            </a:r>
            <a:r>
              <a:rPr lang="zh-CN" altLang="en-US" u="sng" dirty="0">
                <a:solidFill>
                  <a:schemeClr val="bg1"/>
                </a:solidFill>
              </a:rPr>
              <a:t>增强现实技术原理及其在电视中的应用</a:t>
            </a:r>
            <a:r>
              <a:rPr lang="en-US" altLang="zh-CN" u="sng" dirty="0">
                <a:solidFill>
                  <a:schemeClr val="bg1"/>
                </a:solidFill>
              </a:rPr>
              <a:t>[J].</a:t>
            </a:r>
            <a:r>
              <a:rPr lang="zh-CN" altLang="en-US" u="sng" dirty="0">
                <a:solidFill>
                  <a:schemeClr val="bg1"/>
                </a:solidFill>
              </a:rPr>
              <a:t>电视技术，</a:t>
            </a:r>
            <a:r>
              <a:rPr lang="en-US" altLang="zh-CN" u="sng" dirty="0">
                <a:solidFill>
                  <a:schemeClr val="bg1"/>
                </a:solidFill>
              </a:rPr>
              <a:t>2013</a:t>
            </a:r>
            <a:r>
              <a:rPr lang="zh-CN" altLang="en-US" u="sng" dirty="0">
                <a:solidFill>
                  <a:schemeClr val="bg1"/>
                </a:solidFill>
              </a:rPr>
              <a:t>，</a:t>
            </a:r>
            <a:r>
              <a:rPr lang="en-US" altLang="zh-CN" u="sng" dirty="0">
                <a:solidFill>
                  <a:schemeClr val="bg1"/>
                </a:solidFill>
              </a:rPr>
              <a:t>37</a:t>
            </a:r>
            <a:r>
              <a:rPr lang="zh-CN" altLang="en-US" u="sng" dirty="0">
                <a:solidFill>
                  <a:schemeClr val="bg1"/>
                </a:solidFill>
              </a:rPr>
              <a:t>（</a:t>
            </a:r>
            <a:r>
              <a:rPr lang="en-US" altLang="zh-CN" u="sng" dirty="0">
                <a:solidFill>
                  <a:schemeClr val="bg1"/>
                </a:solidFill>
              </a:rPr>
              <a:t>2</a:t>
            </a:r>
            <a:r>
              <a:rPr lang="zh-CN" altLang="en-US" u="sng" dirty="0">
                <a:solidFill>
                  <a:schemeClr val="bg1"/>
                </a:solidFill>
              </a:rPr>
              <a:t>）</a:t>
            </a:r>
          </a:p>
          <a:p>
            <a:r>
              <a:rPr lang="en-US" altLang="zh-CN" u="sng" dirty="0">
                <a:solidFill>
                  <a:schemeClr val="bg1"/>
                </a:solidFill>
              </a:rPr>
              <a:t>[</a:t>
            </a:r>
            <a:r>
              <a:rPr lang="zh-CN" altLang="en-US" u="sng" dirty="0">
                <a:solidFill>
                  <a:schemeClr val="bg1"/>
                </a:solidFill>
              </a:rPr>
              <a:t>增强现实技术原理及应用</a:t>
            </a:r>
            <a:r>
              <a:rPr lang="en-US" altLang="zh-CN" u="sng" dirty="0">
                <a:solidFill>
                  <a:schemeClr val="bg1"/>
                </a:solidFill>
              </a:rPr>
              <a:t>-GAD</a:t>
            </a:r>
            <a:r>
              <a:rPr lang="zh-CN" altLang="en-US" u="sng" dirty="0">
                <a:solidFill>
                  <a:schemeClr val="bg1"/>
                </a:solidFill>
              </a:rPr>
              <a:t>腾讯游戏开发者平台</a:t>
            </a:r>
            <a:r>
              <a:rPr lang="en-US" altLang="zh-CN" u="sng" dirty="0">
                <a:solidFill>
                  <a:schemeClr val="bg1"/>
                </a:solidFill>
              </a:rPr>
              <a:t>]</a:t>
            </a:r>
          </a:p>
          <a:p>
            <a:r>
              <a:rPr lang="en-US" altLang="zh-CN" u="sng" dirty="0">
                <a:solidFill>
                  <a:schemeClr val="bg1"/>
                </a:solidFill>
              </a:rPr>
              <a:t>"Myron W. Krueger."</a:t>
            </a:r>
          </a:p>
          <a:p>
            <a:r>
              <a:rPr lang="en-US" altLang="zh-CN" u="sng" dirty="0">
                <a:solidFill>
                  <a:schemeClr val="bg1"/>
                </a:solidFill>
              </a:rPr>
              <a:t>"Myron </a:t>
            </a:r>
            <a:r>
              <a:rPr lang="en-US" altLang="zh-CN" u="sng" dirty="0" err="1">
                <a:solidFill>
                  <a:schemeClr val="bg1"/>
                </a:solidFill>
              </a:rPr>
              <a:t>Kreuger</a:t>
            </a:r>
            <a:r>
              <a:rPr lang="en-US" altLang="zh-CN" u="sng" dirty="0">
                <a:solidFill>
                  <a:schemeClr val="bg1"/>
                </a:solidFill>
              </a:rPr>
              <a:t> - Video Place - 1989"</a:t>
            </a:r>
          </a:p>
          <a:p>
            <a:r>
              <a:rPr lang="en-US" altLang="zh-CN" u="sng" dirty="0">
                <a:solidFill>
                  <a:schemeClr val="bg1"/>
                </a:solidFill>
              </a:rPr>
              <a:t>https://www.youtube.com/watch?v=dqZyZrN3Pl0</a:t>
            </a:r>
            <a:endParaRPr lang="en-US" altLang="zh-CN" dirty="0">
              <a:solidFill>
                <a:schemeClr val="bg1"/>
              </a:solidFill>
            </a:endParaRPr>
          </a:p>
        </p:txBody>
      </p:sp>
    </p:spTree>
    <p:extLst>
      <p:ext uri="{BB962C8B-B14F-4D97-AF65-F5344CB8AC3E}">
        <p14:creationId xmlns:p14="http://schemas.microsoft.com/office/powerpoint/2010/main" val="24478928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41367" y="2801703"/>
            <a:ext cx="2262158" cy="923330"/>
          </a:xfrm>
          <a:prstGeom prst="rect">
            <a:avLst/>
          </a:prstGeom>
          <a:noFill/>
        </p:spPr>
        <p:txBody>
          <a:bodyPr wrap="none" rtlCol="0">
            <a:spAutoFit/>
          </a:bodyPr>
          <a:lstStyle/>
          <a:p>
            <a:r>
              <a:rPr lang="zh-CN" altLang="en-US" sz="5400" dirty="0" smtClean="0">
                <a:solidFill>
                  <a:srgbClr val="159FDD"/>
                </a:solidFill>
              </a:rPr>
              <a:t>谢谢！</a:t>
            </a:r>
            <a:endParaRPr lang="zh-CN" altLang="en-US" sz="5400" dirty="0">
              <a:solidFill>
                <a:srgbClr val="159FDD"/>
              </a:solidFill>
            </a:endParaRPr>
          </a:p>
        </p:txBody>
      </p:sp>
    </p:spTree>
    <p:extLst>
      <p:ext uri="{BB962C8B-B14F-4D97-AF65-F5344CB8AC3E}">
        <p14:creationId xmlns:p14="http://schemas.microsoft.com/office/powerpoint/2010/main" val="413518788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66330" y="417250"/>
            <a:ext cx="3488924" cy="710214"/>
            <a:chOff x="266330" y="417250"/>
            <a:chExt cx="3488924" cy="710214"/>
          </a:xfrm>
        </p:grpSpPr>
        <p:sp>
          <p:nvSpPr>
            <p:cNvPr id="6" name="平行四边形 5"/>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2168" y="453065"/>
              <a:ext cx="2646878" cy="584775"/>
            </a:xfrm>
            <a:prstGeom prst="rect">
              <a:avLst/>
            </a:prstGeom>
            <a:noFill/>
          </p:spPr>
          <p:txBody>
            <a:bodyPr wrap="none" rtlCol="0">
              <a:spAutoFit/>
            </a:bodyPr>
            <a:lstStyle/>
            <a:p>
              <a:r>
                <a:rPr lang="zh-CN" altLang="en-US" sz="3200" dirty="0" smtClean="0">
                  <a:solidFill>
                    <a:schemeClr val="bg1"/>
                  </a:solidFill>
                </a:rPr>
                <a:t>本周团队工作</a:t>
              </a:r>
              <a:endParaRPr lang="zh-CN" altLang="en-US" sz="3200" dirty="0">
                <a:solidFill>
                  <a:schemeClr val="bg1"/>
                </a:solidFill>
              </a:endParaRPr>
            </a:p>
          </p:txBody>
        </p:sp>
      </p:grpSp>
      <p:pic>
        <p:nvPicPr>
          <p:cNvPr id="8" name="图片 7"/>
          <p:cNvPicPr>
            <a:picLocks noChangeAspect="1"/>
          </p:cNvPicPr>
          <p:nvPr/>
        </p:nvPicPr>
        <p:blipFill>
          <a:blip r:embed="rId2"/>
          <a:stretch>
            <a:fillRect/>
          </a:stretch>
        </p:blipFill>
        <p:spPr>
          <a:xfrm>
            <a:off x="0" y="1856232"/>
            <a:ext cx="13066206" cy="3411089"/>
          </a:xfrm>
          <a:prstGeom prst="rect">
            <a:avLst/>
          </a:prstGeom>
        </p:spPr>
      </p:pic>
    </p:spTree>
    <p:extLst>
      <p:ext uri="{BB962C8B-B14F-4D97-AF65-F5344CB8AC3E}">
        <p14:creationId xmlns:p14="http://schemas.microsoft.com/office/powerpoint/2010/main" val="369370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417250"/>
            <a:ext cx="3488924" cy="710214"/>
            <a:chOff x="266330" y="417250"/>
            <a:chExt cx="3488924" cy="710214"/>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82168" y="453065"/>
              <a:ext cx="3057247" cy="523220"/>
            </a:xfrm>
            <a:prstGeom prst="rect">
              <a:avLst/>
            </a:prstGeom>
            <a:noFill/>
          </p:spPr>
          <p:txBody>
            <a:bodyPr wrap="none" rtlCol="0">
              <a:spAutoFit/>
            </a:bodyPr>
            <a:lstStyle/>
            <a:p>
              <a:r>
                <a:rPr lang="zh-CN" altLang="en-US" sz="2800" dirty="0" smtClean="0">
                  <a:solidFill>
                    <a:schemeClr val="bg1"/>
                  </a:solidFill>
                </a:rPr>
                <a:t>产业分析报告大纲</a:t>
              </a:r>
              <a:endParaRPr lang="zh-CN" altLang="en-US" sz="2800" dirty="0">
                <a:solidFill>
                  <a:schemeClr val="bg1"/>
                </a:solidFill>
              </a:endParaRPr>
            </a:p>
          </p:txBody>
        </p:sp>
      </p:grpSp>
      <p:sp>
        <p:nvSpPr>
          <p:cNvPr id="2" name="文本框 1"/>
          <p:cNvSpPr txBox="1"/>
          <p:nvPr/>
        </p:nvSpPr>
        <p:spPr>
          <a:xfrm>
            <a:off x="796214" y="1166870"/>
            <a:ext cx="5253264" cy="4708981"/>
          </a:xfrm>
          <a:prstGeom prst="rect">
            <a:avLst/>
          </a:prstGeom>
          <a:noFill/>
        </p:spPr>
        <p:txBody>
          <a:bodyPr wrap="square" rtlCol="0">
            <a:spAutoFit/>
          </a:bodyPr>
          <a:lstStyle/>
          <a:p>
            <a:r>
              <a:rPr lang="zh-CN" altLang="en-US" sz="2000" dirty="0" smtClean="0">
                <a:solidFill>
                  <a:schemeClr val="bg1"/>
                </a:solidFill>
              </a:rPr>
              <a:t>一</a:t>
            </a:r>
            <a:r>
              <a:rPr lang="zh-CN" altLang="en-US" sz="2000" dirty="0">
                <a:solidFill>
                  <a:schemeClr val="bg1"/>
                </a:solidFill>
              </a:rPr>
              <a:t>、产业概况：</a:t>
            </a:r>
          </a:p>
          <a:p>
            <a:r>
              <a:rPr lang="en-US" altLang="zh-CN" sz="2000" dirty="0" smtClean="0">
                <a:solidFill>
                  <a:schemeClr val="bg1"/>
                </a:solidFill>
              </a:rPr>
              <a:t>        1</a:t>
            </a:r>
            <a:r>
              <a:rPr lang="zh-CN" altLang="en-US" sz="2000" dirty="0">
                <a:solidFill>
                  <a:schemeClr val="bg1"/>
                </a:solidFill>
              </a:rPr>
              <a:t>、</a:t>
            </a:r>
            <a:r>
              <a:rPr lang="en-US" altLang="zh-CN" sz="2000" dirty="0">
                <a:solidFill>
                  <a:schemeClr val="bg1"/>
                </a:solidFill>
              </a:rPr>
              <a:t>AR</a:t>
            </a:r>
            <a:r>
              <a:rPr lang="zh-CN" altLang="en-US" sz="2000" dirty="0">
                <a:solidFill>
                  <a:schemeClr val="bg1"/>
                </a:solidFill>
              </a:rPr>
              <a:t>技术定义</a:t>
            </a:r>
          </a:p>
          <a:p>
            <a:r>
              <a:rPr lang="en-US" altLang="zh-CN" sz="2000" dirty="0" smtClean="0">
                <a:solidFill>
                  <a:schemeClr val="bg1"/>
                </a:solidFill>
              </a:rPr>
              <a:t>        2</a:t>
            </a:r>
            <a:r>
              <a:rPr lang="zh-CN" altLang="en-US" sz="2000" dirty="0">
                <a:solidFill>
                  <a:schemeClr val="bg1"/>
                </a:solidFill>
              </a:rPr>
              <a:t>、</a:t>
            </a:r>
            <a:r>
              <a:rPr lang="en-US" altLang="zh-CN" sz="2000" dirty="0">
                <a:solidFill>
                  <a:schemeClr val="bg1"/>
                </a:solidFill>
              </a:rPr>
              <a:t>AR</a:t>
            </a:r>
            <a:r>
              <a:rPr lang="zh-CN" altLang="en-US" sz="2000" dirty="0">
                <a:solidFill>
                  <a:schemeClr val="bg1"/>
                </a:solidFill>
              </a:rPr>
              <a:t>技术在生活中应用范围和应用方式</a:t>
            </a:r>
          </a:p>
          <a:p>
            <a:r>
              <a:rPr lang="en-US" altLang="zh-CN" sz="2000" dirty="0" smtClean="0">
                <a:solidFill>
                  <a:schemeClr val="bg1"/>
                </a:solidFill>
              </a:rPr>
              <a:t>        3</a:t>
            </a:r>
            <a:r>
              <a:rPr lang="zh-CN" altLang="en-US" sz="2000" dirty="0">
                <a:solidFill>
                  <a:schemeClr val="bg1"/>
                </a:solidFill>
              </a:rPr>
              <a:t>、行业规模</a:t>
            </a:r>
          </a:p>
          <a:p>
            <a:r>
              <a:rPr lang="en-US" altLang="zh-CN" sz="2000" dirty="0" smtClean="0">
                <a:solidFill>
                  <a:schemeClr val="bg1"/>
                </a:solidFill>
              </a:rPr>
              <a:t>        4</a:t>
            </a:r>
            <a:r>
              <a:rPr lang="zh-CN" altLang="en-US" sz="2000" dirty="0">
                <a:solidFill>
                  <a:schemeClr val="bg1"/>
                </a:solidFill>
              </a:rPr>
              <a:t>、主要公司（及简单介绍）</a:t>
            </a:r>
          </a:p>
          <a:p>
            <a:r>
              <a:rPr lang="en-US" altLang="zh-CN" sz="2000" dirty="0" smtClean="0">
                <a:solidFill>
                  <a:schemeClr val="bg1"/>
                </a:solidFill>
              </a:rPr>
              <a:t>        5</a:t>
            </a:r>
            <a:r>
              <a:rPr lang="zh-CN" altLang="en-US" sz="2000" dirty="0">
                <a:solidFill>
                  <a:schemeClr val="bg1"/>
                </a:solidFill>
              </a:rPr>
              <a:t>、商业模式</a:t>
            </a:r>
          </a:p>
          <a:p>
            <a:r>
              <a:rPr lang="en-US" altLang="zh-CN" sz="2000" dirty="0" smtClean="0">
                <a:solidFill>
                  <a:schemeClr val="bg1"/>
                </a:solidFill>
              </a:rPr>
              <a:t>        6</a:t>
            </a:r>
            <a:r>
              <a:rPr lang="zh-CN" altLang="en-US" sz="2000" dirty="0">
                <a:solidFill>
                  <a:schemeClr val="bg1"/>
                </a:solidFill>
              </a:rPr>
              <a:t>、利润水平</a:t>
            </a:r>
          </a:p>
          <a:p>
            <a:r>
              <a:rPr lang="zh-CN" altLang="en-US" sz="2000" dirty="0">
                <a:solidFill>
                  <a:schemeClr val="bg1"/>
                </a:solidFill>
              </a:rPr>
              <a:t>二、外部影响因素：</a:t>
            </a:r>
          </a:p>
          <a:p>
            <a:r>
              <a:rPr lang="en-US" altLang="zh-CN" sz="2000" dirty="0" smtClean="0">
                <a:solidFill>
                  <a:schemeClr val="bg1"/>
                </a:solidFill>
              </a:rPr>
              <a:t>        1</a:t>
            </a:r>
            <a:r>
              <a:rPr lang="zh-CN" altLang="en-US" sz="2000" dirty="0">
                <a:solidFill>
                  <a:schemeClr val="bg1"/>
                </a:solidFill>
              </a:rPr>
              <a:t>、相关政策</a:t>
            </a:r>
          </a:p>
          <a:p>
            <a:r>
              <a:rPr lang="en-US" altLang="zh-CN" sz="2000" dirty="0" smtClean="0">
                <a:solidFill>
                  <a:schemeClr val="bg1"/>
                </a:solidFill>
              </a:rPr>
              <a:t>        2</a:t>
            </a:r>
            <a:r>
              <a:rPr lang="zh-CN" altLang="en-US" sz="2000" dirty="0">
                <a:solidFill>
                  <a:schemeClr val="bg1"/>
                </a:solidFill>
              </a:rPr>
              <a:t>、相关技术标准</a:t>
            </a:r>
          </a:p>
          <a:p>
            <a:r>
              <a:rPr lang="en-US" altLang="zh-CN" sz="2000" dirty="0" smtClean="0">
                <a:solidFill>
                  <a:schemeClr val="bg1"/>
                </a:solidFill>
              </a:rPr>
              <a:t>        3</a:t>
            </a:r>
            <a:r>
              <a:rPr lang="zh-CN" altLang="en-US" sz="2000" dirty="0">
                <a:solidFill>
                  <a:schemeClr val="bg1"/>
                </a:solidFill>
              </a:rPr>
              <a:t>、技术分析（</a:t>
            </a:r>
            <a:r>
              <a:rPr lang="en-US" altLang="zh-CN" sz="2000" dirty="0">
                <a:solidFill>
                  <a:schemeClr val="bg1"/>
                </a:solidFill>
              </a:rPr>
              <a:t>AR</a:t>
            </a:r>
            <a:r>
              <a:rPr lang="zh-CN" altLang="en-US" sz="2000" dirty="0">
                <a:solidFill>
                  <a:schemeClr val="bg1"/>
                </a:solidFill>
              </a:rPr>
              <a:t>产业的发展受哪些核心技术的制约）</a:t>
            </a:r>
          </a:p>
          <a:p>
            <a:r>
              <a:rPr lang="zh-CN" altLang="en-US" sz="2000" dirty="0">
                <a:solidFill>
                  <a:schemeClr val="bg1"/>
                </a:solidFill>
              </a:rPr>
              <a:t>三、历史分析：</a:t>
            </a:r>
          </a:p>
          <a:p>
            <a:r>
              <a:rPr lang="en-US" altLang="zh-CN" sz="2000" dirty="0" smtClean="0">
                <a:solidFill>
                  <a:schemeClr val="bg1"/>
                </a:solidFill>
              </a:rPr>
              <a:t>        1</a:t>
            </a:r>
            <a:r>
              <a:rPr lang="zh-CN" altLang="en-US" sz="2000" dirty="0">
                <a:solidFill>
                  <a:schemeClr val="bg1"/>
                </a:solidFill>
              </a:rPr>
              <a:t>、产业历史分析（过去的产业发展历程和导致的</a:t>
            </a:r>
            <a:r>
              <a:rPr lang="zh-CN" altLang="en-US" sz="2000" dirty="0" smtClean="0">
                <a:solidFill>
                  <a:schemeClr val="bg1"/>
                </a:solidFill>
              </a:rPr>
              <a:t>问题）</a:t>
            </a:r>
            <a:endParaRPr lang="zh-CN" altLang="en-US" sz="2000" dirty="0">
              <a:solidFill>
                <a:schemeClr val="bg1"/>
              </a:solidFill>
            </a:endParaRPr>
          </a:p>
        </p:txBody>
      </p:sp>
      <p:sp>
        <p:nvSpPr>
          <p:cNvPr id="3" name="文本框 2"/>
          <p:cNvSpPr txBox="1"/>
          <p:nvPr/>
        </p:nvSpPr>
        <p:spPr>
          <a:xfrm>
            <a:off x="6439302" y="1166870"/>
            <a:ext cx="4831882" cy="3785652"/>
          </a:xfrm>
          <a:prstGeom prst="rect">
            <a:avLst/>
          </a:prstGeom>
          <a:noFill/>
        </p:spPr>
        <p:txBody>
          <a:bodyPr wrap="square" rtlCol="0">
            <a:spAutoFit/>
          </a:bodyPr>
          <a:lstStyle/>
          <a:p>
            <a:r>
              <a:rPr lang="zh-CN" altLang="en-US" sz="2000" dirty="0">
                <a:solidFill>
                  <a:schemeClr val="bg1"/>
                </a:solidFill>
              </a:rPr>
              <a:t>四、发展现状：</a:t>
            </a:r>
          </a:p>
          <a:p>
            <a:r>
              <a:rPr lang="zh-CN" altLang="en-US" sz="2000" dirty="0">
                <a:solidFill>
                  <a:schemeClr val="bg1"/>
                </a:solidFill>
              </a:rPr>
              <a:t>        </a:t>
            </a:r>
            <a:r>
              <a:rPr lang="en-US" altLang="zh-CN" sz="2000" dirty="0">
                <a:solidFill>
                  <a:schemeClr val="bg1"/>
                </a:solidFill>
              </a:rPr>
              <a:t>1</a:t>
            </a:r>
            <a:r>
              <a:rPr lang="zh-CN" altLang="en-US" sz="2000" dirty="0">
                <a:solidFill>
                  <a:schemeClr val="bg1"/>
                </a:solidFill>
              </a:rPr>
              <a:t>、现状概述（目前应用领域覆盖范围等数据）</a:t>
            </a:r>
          </a:p>
          <a:p>
            <a:r>
              <a:rPr lang="zh-CN" altLang="en-US" sz="2000" dirty="0">
                <a:solidFill>
                  <a:schemeClr val="bg1"/>
                </a:solidFill>
              </a:rPr>
              <a:t>        </a:t>
            </a:r>
            <a:r>
              <a:rPr lang="en-US" altLang="zh-CN" sz="2000" dirty="0">
                <a:solidFill>
                  <a:schemeClr val="bg1"/>
                </a:solidFill>
              </a:rPr>
              <a:t>2</a:t>
            </a:r>
            <a:r>
              <a:rPr lang="zh-CN" altLang="en-US" sz="2000" dirty="0">
                <a:solidFill>
                  <a:schemeClr val="bg1"/>
                </a:solidFill>
              </a:rPr>
              <a:t>、当前产业面对的挑战和机遇</a:t>
            </a:r>
          </a:p>
          <a:p>
            <a:r>
              <a:rPr lang="zh-CN" altLang="en-US" sz="2000" dirty="0">
                <a:solidFill>
                  <a:schemeClr val="bg1"/>
                </a:solidFill>
              </a:rPr>
              <a:t>        </a:t>
            </a:r>
            <a:r>
              <a:rPr lang="en-US" altLang="zh-CN" sz="2000" dirty="0">
                <a:solidFill>
                  <a:schemeClr val="bg1"/>
                </a:solidFill>
              </a:rPr>
              <a:t>3</a:t>
            </a:r>
            <a:r>
              <a:rPr lang="zh-CN" altLang="en-US" sz="2000" dirty="0">
                <a:solidFill>
                  <a:schemeClr val="bg1"/>
                </a:solidFill>
              </a:rPr>
              <a:t>、当前市场环境和市场需求</a:t>
            </a:r>
          </a:p>
          <a:p>
            <a:r>
              <a:rPr lang="zh-CN" altLang="en-US" sz="2000" dirty="0">
                <a:solidFill>
                  <a:schemeClr val="bg1"/>
                </a:solidFill>
              </a:rPr>
              <a:t>        </a:t>
            </a:r>
            <a:r>
              <a:rPr lang="en-US" altLang="zh-CN" sz="2000" dirty="0">
                <a:solidFill>
                  <a:schemeClr val="bg1"/>
                </a:solidFill>
              </a:rPr>
              <a:t>4</a:t>
            </a:r>
            <a:r>
              <a:rPr lang="zh-CN" altLang="en-US" sz="2000" dirty="0">
                <a:solidFill>
                  <a:schemeClr val="bg1"/>
                </a:solidFill>
              </a:rPr>
              <a:t>、世界当前发展趋势</a:t>
            </a:r>
          </a:p>
          <a:p>
            <a:r>
              <a:rPr lang="zh-CN" altLang="en-US" sz="2000" dirty="0">
                <a:solidFill>
                  <a:schemeClr val="bg1"/>
                </a:solidFill>
              </a:rPr>
              <a:t>        </a:t>
            </a:r>
            <a:r>
              <a:rPr lang="en-US" altLang="zh-CN" sz="2000" dirty="0">
                <a:solidFill>
                  <a:schemeClr val="bg1"/>
                </a:solidFill>
              </a:rPr>
              <a:t>5</a:t>
            </a:r>
            <a:r>
              <a:rPr lang="zh-CN" altLang="en-US" sz="2000" dirty="0">
                <a:solidFill>
                  <a:schemeClr val="bg1"/>
                </a:solidFill>
              </a:rPr>
              <a:t>、国内当前发展趋势</a:t>
            </a:r>
          </a:p>
          <a:p>
            <a:r>
              <a:rPr lang="zh-CN" altLang="en-US" sz="2000" dirty="0">
                <a:solidFill>
                  <a:schemeClr val="bg1"/>
                </a:solidFill>
              </a:rPr>
              <a:t>五、未来预期：</a:t>
            </a:r>
          </a:p>
          <a:p>
            <a:r>
              <a:rPr lang="en-US" altLang="zh-CN" sz="2000" dirty="0" smtClean="0">
                <a:solidFill>
                  <a:schemeClr val="bg1"/>
                </a:solidFill>
              </a:rPr>
              <a:t>        1</a:t>
            </a:r>
            <a:r>
              <a:rPr lang="zh-CN" altLang="en-US" sz="2000" dirty="0">
                <a:solidFill>
                  <a:schemeClr val="bg1"/>
                </a:solidFill>
              </a:rPr>
              <a:t>、未来应用领域（未来市场需求）</a:t>
            </a:r>
          </a:p>
          <a:p>
            <a:r>
              <a:rPr lang="en-US" altLang="zh-CN" sz="2000" dirty="0" smtClean="0">
                <a:solidFill>
                  <a:schemeClr val="bg1"/>
                </a:solidFill>
              </a:rPr>
              <a:t>        2</a:t>
            </a:r>
            <a:r>
              <a:rPr lang="zh-CN" altLang="en-US" sz="2000" dirty="0">
                <a:solidFill>
                  <a:schemeClr val="bg1"/>
                </a:solidFill>
              </a:rPr>
              <a:t>、未来市场、社会环境</a:t>
            </a:r>
          </a:p>
          <a:p>
            <a:r>
              <a:rPr lang="en-US" altLang="zh-CN" sz="2000" dirty="0" smtClean="0">
                <a:solidFill>
                  <a:schemeClr val="bg1"/>
                </a:solidFill>
              </a:rPr>
              <a:t>        3</a:t>
            </a:r>
            <a:r>
              <a:rPr lang="zh-CN" altLang="en-US" sz="2000" dirty="0">
                <a:solidFill>
                  <a:schemeClr val="bg1"/>
                </a:solidFill>
              </a:rPr>
              <a:t>、未来技术和政策走向</a:t>
            </a:r>
          </a:p>
          <a:p>
            <a:r>
              <a:rPr lang="en-US" altLang="zh-CN" sz="2000" dirty="0" smtClean="0">
                <a:solidFill>
                  <a:schemeClr val="bg1"/>
                </a:solidFill>
              </a:rPr>
              <a:t>        4</a:t>
            </a:r>
            <a:r>
              <a:rPr lang="zh-CN" altLang="en-US" sz="2000" dirty="0">
                <a:solidFill>
                  <a:schemeClr val="bg1"/>
                </a:solidFill>
              </a:rPr>
              <a:t>、未来市场量（盈利、商业等）</a:t>
            </a:r>
          </a:p>
        </p:txBody>
      </p:sp>
      <p:sp>
        <p:nvSpPr>
          <p:cNvPr id="15" name="文本框 14"/>
          <p:cNvSpPr txBox="1"/>
          <p:nvPr/>
        </p:nvSpPr>
        <p:spPr>
          <a:xfrm>
            <a:off x="796214" y="6014310"/>
            <a:ext cx="10474970" cy="646331"/>
          </a:xfrm>
          <a:prstGeom prst="rect">
            <a:avLst/>
          </a:prstGeom>
          <a:noFill/>
        </p:spPr>
        <p:txBody>
          <a:bodyPr wrap="square" rtlCol="0">
            <a:spAutoFit/>
          </a:bodyPr>
          <a:lstStyle/>
          <a:p>
            <a:r>
              <a:rPr lang="zh-CN" altLang="en-US" dirty="0" smtClean="0">
                <a:solidFill>
                  <a:schemeClr val="bg1"/>
                </a:solidFill>
              </a:rPr>
              <a:t>针对此产业报告大纲，我们确定本周的小组任务是进一步调研第一部分中尚未调研的“</a:t>
            </a:r>
            <a:r>
              <a:rPr lang="en-US" altLang="zh-CN" dirty="0" smtClean="0">
                <a:solidFill>
                  <a:schemeClr val="bg1"/>
                </a:solidFill>
              </a:rPr>
              <a:t>3</a:t>
            </a:r>
            <a:r>
              <a:rPr lang="zh-CN" altLang="en-US" dirty="0" smtClean="0">
                <a:solidFill>
                  <a:schemeClr val="bg1"/>
                </a:solidFill>
              </a:rPr>
              <a:t>、</a:t>
            </a:r>
            <a:r>
              <a:rPr lang="en-US" altLang="zh-CN" dirty="0" smtClean="0">
                <a:solidFill>
                  <a:schemeClr val="bg1"/>
                </a:solidFill>
              </a:rPr>
              <a:t>4</a:t>
            </a:r>
            <a:r>
              <a:rPr lang="zh-CN" altLang="en-US" dirty="0" smtClean="0">
                <a:solidFill>
                  <a:schemeClr val="bg1"/>
                </a:solidFill>
              </a:rPr>
              <a:t>、</a:t>
            </a:r>
            <a:r>
              <a:rPr lang="en-US" altLang="zh-CN" dirty="0" smtClean="0">
                <a:solidFill>
                  <a:schemeClr val="bg1"/>
                </a:solidFill>
              </a:rPr>
              <a:t>5</a:t>
            </a:r>
            <a:r>
              <a:rPr lang="zh-CN" altLang="en-US" dirty="0" smtClean="0">
                <a:solidFill>
                  <a:schemeClr val="bg1"/>
                </a:solidFill>
              </a:rPr>
              <a:t>、</a:t>
            </a:r>
            <a:r>
              <a:rPr lang="en-US" altLang="zh-CN" dirty="0" smtClean="0">
                <a:solidFill>
                  <a:schemeClr val="bg1"/>
                </a:solidFill>
              </a:rPr>
              <a:t>6</a:t>
            </a:r>
            <a:r>
              <a:rPr lang="zh-CN" altLang="en-US" dirty="0" smtClean="0">
                <a:solidFill>
                  <a:schemeClr val="bg1"/>
                </a:solidFill>
              </a:rPr>
              <a:t>”四个项目。</a:t>
            </a:r>
            <a:endParaRPr lang="zh-CN" altLang="en-US" dirty="0">
              <a:solidFill>
                <a:schemeClr val="bg1"/>
              </a:solidFill>
            </a:endParaRPr>
          </a:p>
        </p:txBody>
      </p:sp>
    </p:spTree>
    <p:extLst>
      <p:ext uri="{BB962C8B-B14F-4D97-AF65-F5344CB8AC3E}">
        <p14:creationId xmlns:p14="http://schemas.microsoft.com/office/powerpoint/2010/main" val="11160760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417250"/>
            <a:ext cx="3488924" cy="710214"/>
            <a:chOff x="266330" y="417250"/>
            <a:chExt cx="3488924" cy="710214"/>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82168" y="453065"/>
              <a:ext cx="2339102" cy="523220"/>
            </a:xfrm>
            <a:prstGeom prst="rect">
              <a:avLst/>
            </a:prstGeom>
            <a:noFill/>
          </p:spPr>
          <p:txBody>
            <a:bodyPr wrap="none" rtlCol="0">
              <a:spAutoFit/>
            </a:bodyPr>
            <a:lstStyle/>
            <a:p>
              <a:r>
                <a:rPr lang="zh-CN" altLang="en-US" sz="2800" dirty="0" smtClean="0">
                  <a:solidFill>
                    <a:schemeClr val="bg1"/>
                  </a:solidFill>
                </a:rPr>
                <a:t>团队内部协议</a:t>
              </a:r>
              <a:endParaRPr lang="zh-CN" altLang="en-US" sz="2800" dirty="0">
                <a:solidFill>
                  <a:schemeClr val="bg1"/>
                </a:solidFill>
              </a:endParaRPr>
            </a:p>
          </p:txBody>
        </p:sp>
      </p:grpSp>
      <p:sp>
        <p:nvSpPr>
          <p:cNvPr id="2" name="文本框 1"/>
          <p:cNvSpPr txBox="1"/>
          <p:nvPr/>
        </p:nvSpPr>
        <p:spPr>
          <a:xfrm>
            <a:off x="1317422" y="2587752"/>
            <a:ext cx="10185730" cy="1569660"/>
          </a:xfrm>
          <a:prstGeom prst="rect">
            <a:avLst/>
          </a:prstGeom>
          <a:noFill/>
        </p:spPr>
        <p:txBody>
          <a:bodyPr wrap="square" rtlCol="0">
            <a:spAutoFit/>
          </a:bodyPr>
          <a:lstStyle/>
          <a:p>
            <a:r>
              <a:rPr lang="en-US" altLang="zh-CN" sz="2400" dirty="0" smtClean="0">
                <a:solidFill>
                  <a:schemeClr val="bg1"/>
                </a:solidFill>
              </a:rPr>
              <a:t>1</a:t>
            </a:r>
            <a:r>
              <a:rPr lang="zh-CN" altLang="en-US" sz="2400" dirty="0" smtClean="0">
                <a:solidFill>
                  <a:schemeClr val="bg1"/>
                </a:solidFill>
              </a:rPr>
              <a:t>、有效</a:t>
            </a:r>
            <a:r>
              <a:rPr lang="zh-CN" altLang="en-US" sz="2400" dirty="0">
                <a:solidFill>
                  <a:schemeClr val="bg1"/>
                </a:solidFill>
              </a:rPr>
              <a:t>完成大纲中子项的资料收集次数</a:t>
            </a:r>
          </a:p>
          <a:p>
            <a:r>
              <a:rPr lang="en-US" altLang="zh-CN" sz="2400" dirty="0" smtClean="0">
                <a:solidFill>
                  <a:schemeClr val="bg1"/>
                </a:solidFill>
              </a:rPr>
              <a:t>2</a:t>
            </a:r>
            <a:r>
              <a:rPr lang="zh-CN" altLang="en-US" sz="2400" dirty="0" smtClean="0">
                <a:solidFill>
                  <a:schemeClr val="bg1"/>
                </a:solidFill>
              </a:rPr>
              <a:t>、团队</a:t>
            </a:r>
            <a:r>
              <a:rPr lang="zh-CN" altLang="en-US" sz="2400" dirty="0">
                <a:solidFill>
                  <a:schemeClr val="bg1"/>
                </a:solidFill>
              </a:rPr>
              <a:t>事务完成次数（包括团队</a:t>
            </a:r>
            <a:r>
              <a:rPr lang="en-US" altLang="zh-CN" sz="2400" dirty="0" err="1">
                <a:solidFill>
                  <a:schemeClr val="bg1"/>
                </a:solidFill>
              </a:rPr>
              <a:t>ppt</a:t>
            </a:r>
            <a:r>
              <a:rPr lang="zh-CN" altLang="en-US" sz="2400" dirty="0">
                <a:solidFill>
                  <a:schemeClr val="bg1"/>
                </a:solidFill>
              </a:rPr>
              <a:t>、团队报告等各种团队工作的制作和撰写）</a:t>
            </a:r>
          </a:p>
          <a:p>
            <a:r>
              <a:rPr lang="en-US" altLang="zh-CN" sz="2400" dirty="0">
                <a:solidFill>
                  <a:schemeClr val="bg1"/>
                </a:solidFill>
              </a:rPr>
              <a:t>3</a:t>
            </a:r>
            <a:r>
              <a:rPr lang="zh-CN" altLang="en-US" sz="2400" dirty="0" smtClean="0">
                <a:solidFill>
                  <a:schemeClr val="bg1"/>
                </a:solidFill>
              </a:rPr>
              <a:t>、有效</a:t>
            </a:r>
            <a:r>
              <a:rPr lang="zh-CN" altLang="en-US" sz="2400" dirty="0">
                <a:solidFill>
                  <a:schemeClr val="bg1"/>
                </a:solidFill>
              </a:rPr>
              <a:t>迭代量（包括团队</a:t>
            </a:r>
            <a:r>
              <a:rPr lang="en-US" altLang="zh-CN" sz="2400" dirty="0" err="1">
                <a:solidFill>
                  <a:schemeClr val="bg1"/>
                </a:solidFill>
              </a:rPr>
              <a:t>github</a:t>
            </a:r>
            <a:r>
              <a:rPr lang="zh-CN" altLang="en-US" sz="2400" dirty="0">
                <a:solidFill>
                  <a:schemeClr val="bg1"/>
                </a:solidFill>
              </a:rPr>
              <a:t>和</a:t>
            </a:r>
            <a:r>
              <a:rPr lang="en-US" altLang="zh-CN" sz="2400" dirty="0">
                <a:solidFill>
                  <a:schemeClr val="bg1"/>
                </a:solidFill>
              </a:rPr>
              <a:t>wiki</a:t>
            </a:r>
            <a:r>
              <a:rPr lang="zh-CN" altLang="en-US" sz="2400" dirty="0">
                <a:solidFill>
                  <a:schemeClr val="bg1"/>
                </a:solidFill>
              </a:rPr>
              <a:t>）</a:t>
            </a:r>
          </a:p>
        </p:txBody>
      </p:sp>
    </p:spTree>
    <p:extLst>
      <p:ext uri="{BB962C8B-B14F-4D97-AF65-F5344CB8AC3E}">
        <p14:creationId xmlns:p14="http://schemas.microsoft.com/office/powerpoint/2010/main" val="38906589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34629" y="2853589"/>
            <a:ext cx="7987229" cy="769441"/>
          </a:xfrm>
          <a:prstGeom prst="rect">
            <a:avLst/>
          </a:prstGeom>
          <a:noFill/>
        </p:spPr>
        <p:txBody>
          <a:bodyPr wrap="square" rtlCol="0">
            <a:spAutoFit/>
          </a:bodyPr>
          <a:lstStyle/>
          <a:p>
            <a:r>
              <a:rPr lang="zh-CN" altLang="en-US" sz="4400" dirty="0" smtClean="0">
                <a:solidFill>
                  <a:schemeClr val="bg1"/>
                </a:solidFill>
              </a:rPr>
              <a:t>本周进一步</a:t>
            </a:r>
            <a:r>
              <a:rPr lang="en-US" altLang="zh-CN" sz="4400" dirty="0" smtClean="0">
                <a:solidFill>
                  <a:schemeClr val="bg1"/>
                </a:solidFill>
              </a:rPr>
              <a:t>AR</a:t>
            </a:r>
            <a:r>
              <a:rPr lang="zh-CN" altLang="en-US" sz="4400" dirty="0" smtClean="0">
                <a:solidFill>
                  <a:schemeClr val="bg1"/>
                </a:solidFill>
              </a:rPr>
              <a:t>产业调研</a:t>
            </a:r>
            <a:endParaRPr lang="zh-CN" altLang="en-US" sz="4400" dirty="0">
              <a:solidFill>
                <a:schemeClr val="bg1"/>
              </a:solidFill>
            </a:endParaRPr>
          </a:p>
        </p:txBody>
      </p:sp>
    </p:spTree>
    <p:extLst>
      <p:ext uri="{BB962C8B-B14F-4D97-AF65-F5344CB8AC3E}">
        <p14:creationId xmlns:p14="http://schemas.microsoft.com/office/powerpoint/2010/main" val="9638858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相关政策</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9" name="文本框 8"/>
          <p:cNvSpPr txBox="1"/>
          <p:nvPr/>
        </p:nvSpPr>
        <p:spPr>
          <a:xfrm>
            <a:off x="156602" y="1125136"/>
            <a:ext cx="10102966" cy="954107"/>
          </a:xfrm>
          <a:prstGeom prst="rect">
            <a:avLst/>
          </a:prstGeom>
          <a:noFill/>
        </p:spPr>
        <p:txBody>
          <a:bodyPr wrap="square" rtlCol="0">
            <a:spAutoFit/>
          </a:bodyPr>
          <a:lstStyle/>
          <a:p>
            <a:r>
              <a:rPr lang="zh-CN" altLang="en-US" sz="2800" dirty="0">
                <a:solidFill>
                  <a:schemeClr val="bg1"/>
                </a:solidFill>
              </a:rPr>
              <a:t>关于印发</a:t>
            </a:r>
            <a:r>
              <a:rPr lang="en-US" altLang="zh-CN" sz="2800" dirty="0">
                <a:solidFill>
                  <a:schemeClr val="bg1"/>
                </a:solidFill>
              </a:rPr>
              <a:t>《“</a:t>
            </a:r>
            <a:r>
              <a:rPr lang="zh-CN" altLang="en-US" sz="2800" dirty="0">
                <a:solidFill>
                  <a:schemeClr val="bg1"/>
                </a:solidFill>
              </a:rPr>
              <a:t>互联网</a:t>
            </a:r>
            <a:r>
              <a:rPr lang="en-US" altLang="zh-CN" sz="2800" dirty="0">
                <a:solidFill>
                  <a:schemeClr val="bg1"/>
                </a:solidFill>
              </a:rPr>
              <a:t>+”</a:t>
            </a:r>
            <a:r>
              <a:rPr lang="zh-CN" altLang="en-US" sz="2800" dirty="0">
                <a:solidFill>
                  <a:schemeClr val="bg1"/>
                </a:solidFill>
              </a:rPr>
              <a:t>人工智能三年行动实施方案</a:t>
            </a:r>
            <a:r>
              <a:rPr lang="en-US" altLang="zh-CN" sz="2800" dirty="0">
                <a:solidFill>
                  <a:schemeClr val="bg1"/>
                </a:solidFill>
              </a:rPr>
              <a:t>》</a:t>
            </a:r>
            <a:r>
              <a:rPr lang="zh-CN" altLang="en-US" sz="2800" dirty="0">
                <a:solidFill>
                  <a:schemeClr val="bg1"/>
                </a:solidFill>
              </a:rPr>
              <a:t>的</a:t>
            </a:r>
            <a:r>
              <a:rPr lang="zh-CN" altLang="en-US" sz="2800" dirty="0" smtClean="0">
                <a:solidFill>
                  <a:schemeClr val="bg1"/>
                </a:solidFill>
              </a:rPr>
              <a:t>通知：</a:t>
            </a:r>
            <a:endParaRPr lang="en-US" altLang="zh-CN" sz="2800" dirty="0" smtClean="0">
              <a:solidFill>
                <a:schemeClr val="bg1"/>
              </a:solidFill>
            </a:endParaRPr>
          </a:p>
          <a:p>
            <a:endParaRPr lang="zh-CN" altLang="en-US" sz="2800" dirty="0">
              <a:solidFill>
                <a:schemeClr val="bg1"/>
              </a:solidFill>
            </a:endParaRPr>
          </a:p>
        </p:txBody>
      </p:sp>
      <p:sp>
        <p:nvSpPr>
          <p:cNvPr id="11" name="文本框 10"/>
          <p:cNvSpPr txBox="1"/>
          <p:nvPr/>
        </p:nvSpPr>
        <p:spPr>
          <a:xfrm>
            <a:off x="472440" y="2183125"/>
            <a:ext cx="11247119" cy="3970318"/>
          </a:xfrm>
          <a:prstGeom prst="rect">
            <a:avLst/>
          </a:prstGeom>
          <a:noFill/>
        </p:spPr>
        <p:txBody>
          <a:bodyPr wrap="square" rtlCol="0">
            <a:spAutoFit/>
          </a:bodyPr>
          <a:lstStyle/>
          <a:p>
            <a:r>
              <a:rPr lang="zh-CN" altLang="en-US" b="1" dirty="0">
                <a:solidFill>
                  <a:schemeClr val="bg1"/>
                </a:solidFill>
              </a:rPr>
              <a:t>第五章　构建具有国际竞争力的现代产业技术体系</a:t>
            </a:r>
          </a:p>
          <a:p>
            <a:r>
              <a:rPr lang="zh-CN" altLang="en-US" b="1" dirty="0" smtClean="0">
                <a:solidFill>
                  <a:srgbClr val="ED7D31"/>
                </a:solidFill>
              </a:rPr>
              <a:t>二</a:t>
            </a:r>
            <a:r>
              <a:rPr lang="zh-CN" altLang="en-US" b="1" dirty="0">
                <a:solidFill>
                  <a:srgbClr val="ED7D31"/>
                </a:solidFill>
              </a:rPr>
              <a:t>、发展新一代信息技术</a:t>
            </a:r>
          </a:p>
          <a:p>
            <a:r>
              <a:rPr lang="en-US" altLang="zh-CN" b="1" dirty="0" smtClean="0">
                <a:solidFill>
                  <a:schemeClr val="bg1"/>
                </a:solidFill>
              </a:rPr>
              <a:t>        </a:t>
            </a:r>
            <a:r>
              <a:rPr lang="zh-CN" altLang="en-US" b="1" dirty="0" smtClean="0">
                <a:solidFill>
                  <a:schemeClr val="bg1"/>
                </a:solidFill>
              </a:rPr>
              <a:t>大力发展泛在</a:t>
            </a:r>
            <a:r>
              <a:rPr lang="zh-CN" altLang="en-US" b="1" dirty="0">
                <a:solidFill>
                  <a:schemeClr val="bg1"/>
                </a:solidFill>
              </a:rPr>
              <a:t>融合、绿色宽带、安全智能的新一代信息技术，研发新一代互联网技术，保障网络空间安全，促进信息技术向各行业广泛渗透与深度融合。发展先进计算技术，重点加强</a:t>
            </a:r>
            <a:r>
              <a:rPr lang="en-US" altLang="zh-CN" b="1" dirty="0">
                <a:solidFill>
                  <a:schemeClr val="bg1"/>
                </a:solidFill>
              </a:rPr>
              <a:t>E</a:t>
            </a:r>
            <a:r>
              <a:rPr lang="zh-CN" altLang="en-US" b="1" dirty="0">
                <a:solidFill>
                  <a:schemeClr val="bg1"/>
                </a:solidFill>
              </a:rPr>
              <a:t>级（百亿亿次级）计算、云计算、量子计算、人本计算、异构计算、智能计算、机器学习等技术研发及应用；发展网络与通信技术，重点加强一体化融合网络、软件定义网络</a:t>
            </a:r>
            <a:r>
              <a:rPr lang="en-US" altLang="zh-CN" b="1" dirty="0">
                <a:solidFill>
                  <a:schemeClr val="bg1"/>
                </a:solidFill>
              </a:rPr>
              <a:t>/</a:t>
            </a:r>
            <a:r>
              <a:rPr lang="zh-CN" altLang="en-US" b="1" dirty="0">
                <a:solidFill>
                  <a:schemeClr val="bg1"/>
                </a:solidFill>
              </a:rPr>
              <a:t>网络功能虚拟化、超高速超大容量超长距离光通信、无线移动通信、太赫兹通信、可见光通信等技术研发及应用；发展自然人机交互技术，重点是智能感知与认知、</a:t>
            </a:r>
            <a:r>
              <a:rPr lang="zh-CN" altLang="en-US" b="1" dirty="0">
                <a:solidFill>
                  <a:srgbClr val="ED7D31"/>
                </a:solidFill>
              </a:rPr>
              <a:t>虚实融合与自然交互</a:t>
            </a:r>
            <a:r>
              <a:rPr lang="zh-CN" altLang="en-US" b="1" dirty="0">
                <a:solidFill>
                  <a:schemeClr val="bg1"/>
                </a:solidFill>
              </a:rPr>
              <a:t>、语义理解和智慧决策、云端融合交互和可穿戴等技术研发及应用。发展微电子和光电子技术，重点加强极低功耗芯片、新型传感器、第三代半导体芯片和硅基光电子、混合光电子、微波光电子等技术与器</a:t>
            </a:r>
            <a:r>
              <a:rPr lang="zh-CN" altLang="en-US" b="1" dirty="0" smtClean="0">
                <a:solidFill>
                  <a:schemeClr val="bg1"/>
                </a:solidFill>
              </a:rPr>
              <a:t>件的研发</a:t>
            </a:r>
            <a:endParaRPr lang="zh-CN" altLang="en-US" b="1" dirty="0">
              <a:solidFill>
                <a:schemeClr val="bg1"/>
              </a:solidFill>
            </a:endParaRPr>
          </a:p>
          <a:p>
            <a:r>
              <a:rPr lang="zh-CN" altLang="en-US" b="1" dirty="0">
                <a:solidFill>
                  <a:srgbClr val="ED7D31"/>
                </a:solidFill>
              </a:rPr>
              <a:t>专栏</a:t>
            </a:r>
            <a:r>
              <a:rPr lang="en-US" altLang="zh-CN" b="1" dirty="0">
                <a:solidFill>
                  <a:srgbClr val="ED7D31"/>
                </a:solidFill>
              </a:rPr>
              <a:t>5</a:t>
            </a:r>
            <a:r>
              <a:rPr lang="zh-CN" altLang="en-US" b="1" dirty="0">
                <a:solidFill>
                  <a:srgbClr val="ED7D31"/>
                </a:solidFill>
              </a:rPr>
              <a:t>　新一代信息技术</a:t>
            </a:r>
          </a:p>
          <a:p>
            <a:r>
              <a:rPr lang="en-US" altLang="zh-CN" b="1" dirty="0">
                <a:solidFill>
                  <a:srgbClr val="ED7D31"/>
                </a:solidFill>
              </a:rPr>
              <a:t>9.</a:t>
            </a:r>
            <a:r>
              <a:rPr lang="zh-CN" altLang="en-US" b="1" dirty="0">
                <a:solidFill>
                  <a:srgbClr val="ED7D31"/>
                </a:solidFill>
              </a:rPr>
              <a:t>虚拟现实与增强现实。突破虚实融合渲染、真三维呈现、实时定位注册、适人性虚拟现实技术等一批关键技术，形成高性能真三维显示器、智能眼镜、动作捕捉和分析系统、个性化虚拟现实整套装置等具有自主知识产权的核心设备。基本形成虚拟现实与增强现实技术在显示、交互、内容、接口等方面的规范标准。在工业、医疗、文化、娱乐等行业实现专业化和大众化的示范应用，培育虚拟现实与增强现实产业。</a:t>
            </a:r>
            <a:endParaRPr lang="en-US" altLang="zh-CN" b="1" dirty="0">
              <a:solidFill>
                <a:srgbClr val="ED7D31"/>
              </a:solidFill>
            </a:endParaRPr>
          </a:p>
        </p:txBody>
      </p:sp>
      <p:sp>
        <p:nvSpPr>
          <p:cNvPr id="5" name="矩形 4"/>
          <p:cNvSpPr/>
          <p:nvPr/>
        </p:nvSpPr>
        <p:spPr>
          <a:xfrm>
            <a:off x="276875" y="1640026"/>
            <a:ext cx="3249852" cy="369332"/>
          </a:xfrm>
          <a:prstGeom prst="rect">
            <a:avLst/>
          </a:prstGeom>
        </p:spPr>
        <p:txBody>
          <a:bodyPr wrap="none">
            <a:spAutoFit/>
          </a:bodyPr>
          <a:lstStyle/>
          <a:p>
            <a:r>
              <a:rPr lang="zh-CN" altLang="is-IS" dirty="0">
                <a:solidFill>
                  <a:schemeClr val="bg1"/>
                </a:solidFill>
              </a:rPr>
              <a:t>国家发展改革委 </a:t>
            </a:r>
            <a:r>
              <a:rPr lang="is-IS" altLang="zh-CN" dirty="0">
                <a:solidFill>
                  <a:schemeClr val="bg1"/>
                </a:solidFill>
              </a:rPr>
              <a:t>(</a:t>
            </a:r>
            <a:r>
              <a:rPr lang="is-IS" altLang="zh-CN" dirty="0" smtClean="0">
                <a:solidFill>
                  <a:schemeClr val="bg1"/>
                </a:solidFill>
              </a:rPr>
              <a:t>2016</a:t>
            </a:r>
            <a:r>
              <a:rPr lang="en-US" altLang="zh-CN" dirty="0" smtClean="0">
                <a:solidFill>
                  <a:schemeClr val="bg1"/>
                </a:solidFill>
              </a:rPr>
              <a:t>-</a:t>
            </a:r>
            <a:r>
              <a:rPr lang="is-IS" altLang="zh-CN" dirty="0" smtClean="0">
                <a:solidFill>
                  <a:schemeClr val="bg1"/>
                </a:solidFill>
              </a:rPr>
              <a:t> </a:t>
            </a:r>
            <a:r>
              <a:rPr lang="is-IS" altLang="zh-CN" dirty="0">
                <a:solidFill>
                  <a:schemeClr val="bg1"/>
                </a:solidFill>
              </a:rPr>
              <a:t>05-18)</a:t>
            </a:r>
            <a:endParaRPr lang="zh-CN" altLang="en-US" dirty="0">
              <a:solidFill>
                <a:schemeClr val="bg1"/>
              </a:solidFill>
            </a:endParaRPr>
          </a:p>
        </p:txBody>
      </p:sp>
    </p:spTree>
    <p:extLst>
      <p:ext uri="{BB962C8B-B14F-4D97-AF65-F5344CB8AC3E}">
        <p14:creationId xmlns:p14="http://schemas.microsoft.com/office/powerpoint/2010/main" val="20183541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相关政策</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9" name="文本框 8"/>
          <p:cNvSpPr txBox="1"/>
          <p:nvPr/>
        </p:nvSpPr>
        <p:spPr>
          <a:xfrm>
            <a:off x="156602" y="1125136"/>
            <a:ext cx="10102966" cy="523220"/>
          </a:xfrm>
          <a:prstGeom prst="rect">
            <a:avLst/>
          </a:prstGeom>
          <a:noFill/>
        </p:spPr>
        <p:txBody>
          <a:bodyPr wrap="square" rtlCol="0">
            <a:spAutoFit/>
          </a:bodyPr>
          <a:lstStyle/>
          <a:p>
            <a:r>
              <a:rPr lang="en-US" altLang="zh-CN" sz="2800" dirty="0">
                <a:solidFill>
                  <a:schemeClr val="bg1"/>
                </a:solidFill>
              </a:rPr>
              <a:t>《</a:t>
            </a:r>
            <a:r>
              <a:rPr lang="zh-CN" altLang="en-US" sz="2800" dirty="0">
                <a:solidFill>
                  <a:schemeClr val="bg1"/>
                </a:solidFill>
              </a:rPr>
              <a:t>关于促进移动互联网健康有序发展的意见</a:t>
            </a:r>
            <a:r>
              <a:rPr lang="en-US" altLang="zh-CN" sz="2800" dirty="0">
                <a:solidFill>
                  <a:schemeClr val="bg1"/>
                </a:solidFill>
              </a:rPr>
              <a:t>》</a:t>
            </a:r>
            <a:endParaRPr lang="zh-CN" altLang="en-US" sz="2800" dirty="0">
              <a:solidFill>
                <a:schemeClr val="bg1"/>
              </a:solidFill>
            </a:endParaRPr>
          </a:p>
        </p:txBody>
      </p:sp>
      <p:sp>
        <p:nvSpPr>
          <p:cNvPr id="11" name="文本框 10"/>
          <p:cNvSpPr txBox="1"/>
          <p:nvPr/>
        </p:nvSpPr>
        <p:spPr>
          <a:xfrm>
            <a:off x="522570" y="2199837"/>
            <a:ext cx="11247119" cy="3970318"/>
          </a:xfrm>
          <a:prstGeom prst="rect">
            <a:avLst/>
          </a:prstGeom>
          <a:noFill/>
        </p:spPr>
        <p:txBody>
          <a:bodyPr wrap="square" rtlCol="0">
            <a:spAutoFit/>
          </a:bodyPr>
          <a:lstStyle/>
          <a:p>
            <a:r>
              <a:rPr lang="zh-CN" altLang="en-US" dirty="0">
                <a:solidFill>
                  <a:srgbClr val="ED7D31"/>
                </a:solidFill>
              </a:rPr>
              <a:t>二、</a:t>
            </a:r>
            <a:r>
              <a:rPr lang="zh-CN" altLang="en-US" dirty="0" smtClean="0">
                <a:solidFill>
                  <a:srgbClr val="ED7D31"/>
                </a:solidFill>
              </a:rPr>
              <a:t>推动移动互联网创新发展</a:t>
            </a:r>
            <a:endParaRPr lang="zh-CN" altLang="en-US" dirty="0">
              <a:solidFill>
                <a:srgbClr val="ED7D31"/>
              </a:solidFill>
            </a:endParaRPr>
          </a:p>
          <a:p>
            <a:r>
              <a:rPr lang="en-US" altLang="zh-CN" dirty="0">
                <a:solidFill>
                  <a:schemeClr val="bg1"/>
                </a:solidFill>
              </a:rPr>
              <a:t>6</a:t>
            </a:r>
            <a:r>
              <a:rPr lang="zh-CN" altLang="en-US" dirty="0">
                <a:solidFill>
                  <a:schemeClr val="bg1"/>
                </a:solidFill>
              </a:rPr>
              <a:t>．实现核心技术系统性突破。坚定不移实施创新驱动发展战略，在科研投入上集中力量办大事，加快移动芯片、移动操作系统、智能传感器、位置服务等核心技术突破和成果转化，推动核心软硬件、开发环境、外接设备等系列标准制定，加紧人工智能、虚拟现实、</a:t>
            </a:r>
            <a:r>
              <a:rPr lang="zh-CN" altLang="en-US" dirty="0">
                <a:solidFill>
                  <a:schemeClr val="accent2"/>
                </a:solidFill>
              </a:rPr>
              <a:t>增强现实</a:t>
            </a:r>
            <a:r>
              <a:rPr lang="zh-CN" altLang="en-US" dirty="0">
                <a:solidFill>
                  <a:schemeClr val="bg1"/>
                </a:solidFill>
              </a:rPr>
              <a:t>、微机电系统等新兴移动互联网关键技术布局，尽快实现部分前沿技术、颠覆性技术在全球率先取得突破。落实企业研发费用加计扣除政策，创新核心技术研发投入机制，探索关键核心技术市场化揭榜攻关，着力提升我国骨干企业、科研机构在全球核心技术开源社区中的贡献和话语权，积极推动核心技术开源中国社区建设。</a:t>
            </a:r>
          </a:p>
          <a:p>
            <a:endParaRPr lang="en-US" altLang="zh-CN" dirty="0">
              <a:solidFill>
                <a:schemeClr val="bg1"/>
              </a:solidFill>
            </a:endParaRPr>
          </a:p>
          <a:p>
            <a:r>
              <a:rPr lang="zh-CN" altLang="en-US" dirty="0" smtClean="0">
                <a:solidFill>
                  <a:schemeClr val="bg1"/>
                </a:solidFill>
              </a:rPr>
              <a:t> </a:t>
            </a:r>
            <a:r>
              <a:rPr lang="zh-CN" altLang="en-US" dirty="0">
                <a:solidFill>
                  <a:srgbClr val="ED7D31"/>
                </a:solidFill>
              </a:rPr>
              <a:t>四、提升终端产品智能化水平</a:t>
            </a:r>
          </a:p>
          <a:p>
            <a:r>
              <a:rPr lang="zh-CN" altLang="en-US" dirty="0" smtClean="0">
                <a:solidFill>
                  <a:srgbClr val="ED7D31"/>
                </a:solidFill>
              </a:rPr>
              <a:t>  </a:t>
            </a:r>
            <a:r>
              <a:rPr lang="en-US" altLang="zh-CN" dirty="0">
                <a:solidFill>
                  <a:srgbClr val="ED7D31"/>
                </a:solidFill>
              </a:rPr>
              <a:t>(</a:t>
            </a:r>
            <a:r>
              <a:rPr lang="zh-CN" altLang="en-US" dirty="0">
                <a:solidFill>
                  <a:srgbClr val="ED7D31"/>
                </a:solidFill>
              </a:rPr>
              <a:t>八</a:t>
            </a:r>
            <a:r>
              <a:rPr lang="en-US" altLang="zh-CN" dirty="0">
                <a:solidFill>
                  <a:srgbClr val="ED7D31"/>
                </a:solidFill>
              </a:rPr>
              <a:t>)</a:t>
            </a:r>
            <a:r>
              <a:rPr lang="zh-CN" altLang="en-US" dirty="0">
                <a:solidFill>
                  <a:srgbClr val="ED7D31"/>
                </a:solidFill>
              </a:rPr>
              <a:t>智能可穿戴设备发展工程</a:t>
            </a:r>
          </a:p>
          <a:p>
            <a:r>
              <a:rPr lang="zh-CN" altLang="en-US" dirty="0">
                <a:solidFill>
                  <a:schemeClr val="bg1"/>
                </a:solidFill>
              </a:rPr>
              <a:t>突破轻量级操作系统、低功耗高性能芯片、柔性显示、 高密度储能、快速无线充电、虚拟现实和</a:t>
            </a:r>
            <a:r>
              <a:rPr lang="zh-CN" altLang="en-US" dirty="0">
                <a:solidFill>
                  <a:srgbClr val="ED7D31"/>
                </a:solidFill>
              </a:rPr>
              <a:t>增强现实</a:t>
            </a:r>
            <a:r>
              <a:rPr lang="zh-CN" altLang="en-US" dirty="0">
                <a:solidFill>
                  <a:schemeClr val="bg1"/>
                </a:solidFill>
              </a:rPr>
              <a:t>等关键技术，</a:t>
            </a:r>
            <a:r>
              <a:rPr lang="zh-CN" altLang="en-US" dirty="0">
                <a:solidFill>
                  <a:srgbClr val="ED7D31"/>
                </a:solidFill>
              </a:rPr>
              <a:t>加快技术成果在智能可穿戴设备中的应用。</a:t>
            </a:r>
            <a:r>
              <a:rPr lang="zh-CN" altLang="en-US" dirty="0" smtClean="0">
                <a:solidFill>
                  <a:srgbClr val="ED7D31"/>
                </a:solidFill>
              </a:rPr>
              <a:t>鼓励企业面向</a:t>
            </a:r>
            <a:r>
              <a:rPr lang="zh-CN" altLang="en-US" dirty="0">
                <a:solidFill>
                  <a:srgbClr val="ED7D31"/>
                </a:solidFill>
              </a:rPr>
              <a:t>健康、医疗、体育、人身安全、工业、商业等领域，</a:t>
            </a:r>
            <a:r>
              <a:rPr lang="zh-CN" altLang="en-US" dirty="0" smtClean="0">
                <a:solidFill>
                  <a:srgbClr val="ED7D31"/>
                </a:solidFill>
              </a:rPr>
              <a:t>积极开展差异化细分</a:t>
            </a:r>
            <a:r>
              <a:rPr lang="zh-CN" altLang="en-US" dirty="0">
                <a:solidFill>
                  <a:srgbClr val="ED7D31"/>
                </a:solidFill>
              </a:rPr>
              <a:t>市场需求分析，促进应用人工智能技术</a:t>
            </a:r>
            <a:r>
              <a:rPr lang="zh-CN" altLang="en-US" dirty="0" smtClean="0">
                <a:solidFill>
                  <a:srgbClr val="ED7D31"/>
                </a:solidFill>
              </a:rPr>
              <a:t>的可穿戴设备创</a:t>
            </a:r>
            <a:r>
              <a:rPr lang="zh-CN" altLang="en-US" dirty="0">
                <a:solidFill>
                  <a:srgbClr val="ED7D31"/>
                </a:solidFill>
              </a:rPr>
              <a:t>新，大力丰富应用服务，提升用户体验。</a:t>
            </a:r>
          </a:p>
        </p:txBody>
      </p:sp>
      <p:sp>
        <p:nvSpPr>
          <p:cNvPr id="5" name="矩形 4"/>
          <p:cNvSpPr/>
          <p:nvPr/>
        </p:nvSpPr>
        <p:spPr>
          <a:xfrm>
            <a:off x="419085" y="1673449"/>
            <a:ext cx="4641078" cy="369332"/>
          </a:xfrm>
          <a:prstGeom prst="rect">
            <a:avLst/>
          </a:prstGeom>
        </p:spPr>
        <p:txBody>
          <a:bodyPr wrap="none">
            <a:spAutoFit/>
          </a:bodyPr>
          <a:lstStyle/>
          <a:p>
            <a:r>
              <a:rPr lang="zh-TW" altLang="en-US" dirty="0" smtClean="0">
                <a:solidFill>
                  <a:schemeClr val="bg1"/>
                </a:solidFill>
              </a:rPr>
              <a:t>中共中央办公厅国务院办公厅</a:t>
            </a:r>
            <a:r>
              <a:rPr lang="en-US" altLang="zh-TW" dirty="0">
                <a:solidFill>
                  <a:schemeClr val="bg1"/>
                </a:solidFill>
              </a:rPr>
              <a:t>(2017, 01-15</a:t>
            </a:r>
            <a:r>
              <a:rPr lang="en-US" altLang="zh-TW" dirty="0" smtClean="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3719855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相关政策</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9" name="文本框 8"/>
          <p:cNvSpPr txBox="1"/>
          <p:nvPr/>
        </p:nvSpPr>
        <p:spPr>
          <a:xfrm>
            <a:off x="156602" y="1125136"/>
            <a:ext cx="10102966" cy="523220"/>
          </a:xfrm>
          <a:prstGeom prst="rect">
            <a:avLst/>
          </a:prstGeom>
          <a:noFill/>
        </p:spPr>
        <p:txBody>
          <a:bodyPr wrap="square" rtlCol="0">
            <a:spAutoFit/>
          </a:bodyPr>
          <a:lstStyle/>
          <a:p>
            <a:r>
              <a:rPr lang="en-US" altLang="zh-CN" sz="2800" dirty="0" smtClean="0">
                <a:solidFill>
                  <a:schemeClr val="bg1"/>
                </a:solidFill>
              </a:rPr>
              <a:t>《</a:t>
            </a:r>
            <a:r>
              <a:rPr lang="zh-CN" altLang="en-US" sz="2800" dirty="0" smtClean="0">
                <a:solidFill>
                  <a:schemeClr val="bg1"/>
                </a:solidFill>
              </a:rPr>
              <a:t>关于推动文化娱乐行业转型升级</a:t>
            </a:r>
            <a:r>
              <a:rPr lang="zh-CN" altLang="en-US" sz="2800" dirty="0">
                <a:solidFill>
                  <a:schemeClr val="bg1"/>
                </a:solidFill>
              </a:rPr>
              <a:t>的意见</a:t>
            </a:r>
            <a:r>
              <a:rPr lang="en-US" altLang="zh-CN" sz="2800" dirty="0" smtClean="0">
                <a:solidFill>
                  <a:schemeClr val="bg1"/>
                </a:solidFill>
              </a:rPr>
              <a:t>》</a:t>
            </a:r>
            <a:endParaRPr lang="zh-CN" altLang="en-US" sz="2800" dirty="0">
              <a:solidFill>
                <a:schemeClr val="bg1"/>
              </a:solidFill>
            </a:endParaRPr>
          </a:p>
        </p:txBody>
      </p:sp>
      <p:sp>
        <p:nvSpPr>
          <p:cNvPr id="11" name="文本框 10"/>
          <p:cNvSpPr txBox="1"/>
          <p:nvPr/>
        </p:nvSpPr>
        <p:spPr>
          <a:xfrm>
            <a:off x="455730" y="2087265"/>
            <a:ext cx="11247119" cy="1477328"/>
          </a:xfrm>
          <a:prstGeom prst="rect">
            <a:avLst/>
          </a:prstGeom>
          <a:noFill/>
        </p:spPr>
        <p:txBody>
          <a:bodyPr wrap="square" rtlCol="0">
            <a:spAutoFit/>
          </a:bodyPr>
          <a:lstStyle/>
          <a:p>
            <a:r>
              <a:rPr lang="zh-CN" altLang="en-US" dirty="0">
                <a:solidFill>
                  <a:schemeClr val="bg1"/>
                </a:solidFill>
              </a:rPr>
              <a:t>（二）鼓励生产企业开发新产品。鼓励游戏游艺设备生产企业积极引入体感、多维特效、虚拟现实、</a:t>
            </a:r>
            <a:r>
              <a:rPr lang="zh-CN" altLang="en-US" dirty="0">
                <a:solidFill>
                  <a:srgbClr val="ED7D31"/>
                </a:solidFill>
              </a:rPr>
              <a:t>增强现实</a:t>
            </a:r>
            <a:r>
              <a:rPr lang="zh-CN" altLang="en-US" dirty="0">
                <a:solidFill>
                  <a:schemeClr val="bg1"/>
                </a:solidFill>
              </a:rPr>
              <a:t>等先进技术，</a:t>
            </a:r>
            <a:r>
              <a:rPr lang="zh-CN" altLang="en-US" dirty="0">
                <a:solidFill>
                  <a:srgbClr val="ED7D31"/>
                </a:solidFill>
              </a:rPr>
              <a:t>加快研发适应不同年龄层，益智化、健身化、技能化和具有联网竞技功能的游戏游艺设备。</a:t>
            </a:r>
            <a:r>
              <a:rPr lang="zh-CN" altLang="en-US" dirty="0">
                <a:solidFill>
                  <a:schemeClr val="bg1"/>
                </a:solidFill>
              </a:rPr>
              <a:t>鼓励高科技企业利用自身科研实力和技术优势，</a:t>
            </a:r>
            <a:r>
              <a:rPr lang="zh-CN" altLang="en-US" dirty="0">
                <a:solidFill>
                  <a:srgbClr val="ED7D31"/>
                </a:solidFill>
              </a:rPr>
              <a:t>进入文化娱乐行业，合作开展产品研发生产和娱乐场所改造升级，促进行业吸收新理念、新观念、新技术，增强文化娱乐企业创新创造的动力和活力。</a:t>
            </a:r>
            <a:r>
              <a:rPr lang="zh-CN" altLang="en-US" dirty="0">
                <a:solidFill>
                  <a:schemeClr val="bg1"/>
                </a:solidFill>
              </a:rPr>
              <a:t>要以产品研发促进转型升级，以转型升级带动产品研发，逐步形成产业链上下呼应、合作共赢的格局。</a:t>
            </a:r>
          </a:p>
        </p:txBody>
      </p:sp>
      <p:sp>
        <p:nvSpPr>
          <p:cNvPr id="5" name="矩形 4"/>
          <p:cNvSpPr/>
          <p:nvPr/>
        </p:nvSpPr>
        <p:spPr>
          <a:xfrm>
            <a:off x="397314" y="1656737"/>
            <a:ext cx="2450236" cy="369332"/>
          </a:xfrm>
          <a:prstGeom prst="rect">
            <a:avLst/>
          </a:prstGeom>
        </p:spPr>
        <p:txBody>
          <a:bodyPr wrap="none">
            <a:spAutoFit/>
          </a:bodyPr>
          <a:lstStyle/>
          <a:p>
            <a:r>
              <a:rPr lang="zh-CN" altLang="is-IS" dirty="0" smtClean="0">
                <a:solidFill>
                  <a:srgbClr val="FFFFFF"/>
                </a:solidFill>
              </a:rPr>
              <a:t> </a:t>
            </a:r>
            <a:r>
              <a:rPr lang="zh-CN" altLang="en-US" dirty="0" smtClean="0">
                <a:solidFill>
                  <a:srgbClr val="FFFFFF"/>
                </a:solidFill>
              </a:rPr>
              <a:t>文化部</a:t>
            </a:r>
            <a:r>
              <a:rPr lang="is-IS" altLang="zh-CN" dirty="0" smtClean="0">
                <a:solidFill>
                  <a:srgbClr val="FFFFFF"/>
                </a:solidFill>
              </a:rPr>
              <a:t>(2016</a:t>
            </a:r>
            <a:r>
              <a:rPr lang="en-US" altLang="zh-CN" dirty="0" smtClean="0">
                <a:solidFill>
                  <a:srgbClr val="FFFFFF"/>
                </a:solidFill>
              </a:rPr>
              <a:t>-</a:t>
            </a:r>
            <a:r>
              <a:rPr lang="is-IS" altLang="zh-CN" dirty="0" smtClean="0">
                <a:solidFill>
                  <a:srgbClr val="FFFFFF"/>
                </a:solidFill>
              </a:rPr>
              <a:t> </a:t>
            </a:r>
            <a:r>
              <a:rPr lang="en-US" altLang="zh-CN" dirty="0" smtClean="0">
                <a:solidFill>
                  <a:srgbClr val="FFFFFF"/>
                </a:solidFill>
              </a:rPr>
              <a:t>09-</a:t>
            </a:r>
            <a:r>
              <a:rPr lang="is-IS" altLang="zh-CN" dirty="0" smtClean="0">
                <a:solidFill>
                  <a:srgbClr val="FFFFFF"/>
                </a:solidFill>
              </a:rPr>
              <a:t> </a:t>
            </a:r>
            <a:r>
              <a:rPr lang="is-IS" altLang="zh-CN" dirty="0">
                <a:solidFill>
                  <a:srgbClr val="FFFFFF"/>
                </a:solidFill>
              </a:rPr>
              <a:t>18)</a:t>
            </a:r>
            <a:endParaRPr lang="zh-CN" altLang="en-US" dirty="0">
              <a:solidFill>
                <a:srgbClr val="FFFFFF"/>
              </a:solidFill>
            </a:endParaRPr>
          </a:p>
        </p:txBody>
      </p:sp>
    </p:spTree>
    <p:extLst>
      <p:ext uri="{BB962C8B-B14F-4D97-AF65-F5344CB8AC3E}">
        <p14:creationId xmlns:p14="http://schemas.microsoft.com/office/powerpoint/2010/main" val="6755228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答辩">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1808</TotalTime>
  <Words>1670</Words>
  <Application>Microsoft Macintosh PowerPoint</Application>
  <PresentationFormat>自定义</PresentationFormat>
  <Paragraphs>167</Paragraphs>
  <Slides>26</Slides>
  <Notes>3</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了 知</cp:lastModifiedBy>
  <cp:revision>154</cp:revision>
  <dcterms:created xsi:type="dcterms:W3CDTF">2016-04-24T08:41:49Z</dcterms:created>
  <dcterms:modified xsi:type="dcterms:W3CDTF">2017-10-20T13:12:30Z</dcterms:modified>
</cp:coreProperties>
</file>